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86" r:id="rId2"/>
    <p:sldId id="261" r:id="rId3"/>
    <p:sldId id="369" r:id="rId4"/>
    <p:sldId id="371" r:id="rId5"/>
    <p:sldId id="262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21" r:id="rId15"/>
    <p:sldId id="381" r:id="rId16"/>
    <p:sldId id="341" r:id="rId17"/>
    <p:sldId id="372" r:id="rId18"/>
    <p:sldId id="413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11" r:id="rId45"/>
    <p:sldId id="412" r:id="rId46"/>
    <p:sldId id="408" r:id="rId47"/>
    <p:sldId id="409" r:id="rId48"/>
    <p:sldId id="410" r:id="rId49"/>
    <p:sldId id="309" r:id="rId50"/>
    <p:sldId id="315" r:id="rId51"/>
    <p:sldId id="317" r:id="rId52"/>
  </p:sldIdLst>
  <p:sldSz cx="12192000" cy="6858000"/>
  <p:notesSz cx="7099300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15A"/>
    <a:srgbClr val="701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82" d="100"/>
          <a:sy n="82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0864C12-B12B-4432-A94E-A0745A8FCCAB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7DB72C3-BB3C-497C-B450-6EEA715E52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9505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B72C3-BB3C-497C-B450-6EEA715E52A4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9587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B72C3-BB3C-497C-B450-6EEA715E52A4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278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37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580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0566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6994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50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090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516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995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543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80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009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9DE5A-ABCD-4423-A1A9-D886892A16A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5F292-838B-4301-8A2D-5AC14DF35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4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47A857D-2D08-46EC-A437-9045C8258701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11AFCDA-3673-4D00-800B-E0A9EAC83DC2}"/>
              </a:ext>
            </a:extLst>
          </p:cNvPr>
          <p:cNvSpPr txBox="1"/>
          <p:nvPr/>
        </p:nvSpPr>
        <p:spPr>
          <a:xfrm>
            <a:off x="1002286" y="1288889"/>
            <a:ext cx="9054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Een serie Bijbelstudieavonden op zondag: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E66F63AF-F9CF-4F52-B53F-5D33F32AF729}"/>
              </a:ext>
            </a:extLst>
          </p:cNvPr>
          <p:cNvSpPr txBox="1"/>
          <p:nvPr/>
        </p:nvSpPr>
        <p:spPr>
          <a:xfrm>
            <a:off x="1840712" y="3272204"/>
            <a:ext cx="864777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F8A15A"/>
                </a:solidFill>
                <a:latin typeface="Berlin Sans FB" pitchFamily="34" charset="0"/>
              </a:rPr>
              <a:t>26 november </a:t>
            </a:r>
            <a:r>
              <a:rPr lang="nl-NL" sz="2600" dirty="0">
                <a:solidFill>
                  <a:schemeClr val="bg1"/>
                </a:solidFill>
                <a:latin typeface="Berlin Sans FB" pitchFamily="34" charset="0"/>
              </a:rPr>
              <a:t>(vanavond)</a:t>
            </a:r>
          </a:p>
          <a:p>
            <a:r>
              <a:rPr lang="nl-NL" sz="2600" dirty="0">
                <a:solidFill>
                  <a:srgbClr val="F8A15A"/>
                </a:solidFill>
                <a:latin typeface="Berlin Sans FB" pitchFamily="34" charset="0"/>
              </a:rPr>
              <a:t>28 januari 2024</a:t>
            </a:r>
          </a:p>
          <a:p>
            <a:r>
              <a:rPr lang="nl-NL" sz="2600" dirty="0">
                <a:solidFill>
                  <a:srgbClr val="F8A15A"/>
                </a:solidFill>
                <a:latin typeface="Berlin Sans FB" pitchFamily="34" charset="0"/>
              </a:rPr>
              <a:t>25 februari</a:t>
            </a:r>
          </a:p>
          <a:p>
            <a:r>
              <a:rPr lang="nl-NL" sz="2600" dirty="0">
                <a:solidFill>
                  <a:srgbClr val="F8A15A"/>
                </a:solidFill>
                <a:latin typeface="Berlin Sans FB" pitchFamily="34" charset="0"/>
              </a:rPr>
              <a:t>24 maart	</a:t>
            </a:r>
            <a:r>
              <a:rPr lang="nl-NL" sz="2600" dirty="0">
                <a:solidFill>
                  <a:schemeClr val="bg1"/>
                </a:solidFill>
                <a:latin typeface="Berlin Sans FB" pitchFamily="34" charset="0"/>
              </a:rPr>
              <a:t>(4</a:t>
            </a:r>
            <a:r>
              <a:rPr lang="nl-NL" sz="2600" baseline="30000" dirty="0">
                <a:solidFill>
                  <a:schemeClr val="bg1"/>
                </a:solidFill>
                <a:latin typeface="Berlin Sans FB" pitchFamily="34" charset="0"/>
              </a:rPr>
              <a:t>e</a:t>
            </a:r>
            <a:r>
              <a:rPr lang="nl-NL" sz="2600" dirty="0">
                <a:solidFill>
                  <a:schemeClr val="bg1"/>
                </a:solidFill>
                <a:latin typeface="Berlin Sans FB" pitchFamily="34" charset="0"/>
              </a:rPr>
              <a:t> i.p.v. 5</a:t>
            </a:r>
            <a:r>
              <a:rPr lang="nl-NL" sz="2600" baseline="30000" dirty="0">
                <a:solidFill>
                  <a:schemeClr val="bg1"/>
                </a:solidFill>
                <a:latin typeface="Berlin Sans FB" pitchFamily="34" charset="0"/>
              </a:rPr>
              <a:t>e</a:t>
            </a:r>
            <a:r>
              <a:rPr lang="nl-NL" sz="2600" dirty="0">
                <a:solidFill>
                  <a:schemeClr val="bg1"/>
                </a:solidFill>
                <a:latin typeface="Berlin Sans FB" pitchFamily="34" charset="0"/>
              </a:rPr>
              <a:t> zondag vanwege Pasen)</a:t>
            </a:r>
          </a:p>
          <a:p>
            <a:r>
              <a:rPr lang="nl-NL" sz="2600" dirty="0">
                <a:solidFill>
                  <a:srgbClr val="F8A15A"/>
                </a:solidFill>
                <a:latin typeface="Berlin Sans FB" pitchFamily="34" charset="0"/>
              </a:rPr>
              <a:t>21 april	</a:t>
            </a:r>
            <a:r>
              <a:rPr lang="nl-NL" sz="2600" dirty="0">
                <a:solidFill>
                  <a:schemeClr val="bg1"/>
                </a:solidFill>
                <a:latin typeface="Berlin Sans FB" pitchFamily="34" charset="0"/>
              </a:rPr>
              <a:t>(3</a:t>
            </a:r>
            <a:r>
              <a:rPr lang="nl-NL" sz="2600" baseline="30000" dirty="0">
                <a:solidFill>
                  <a:schemeClr val="bg1"/>
                </a:solidFill>
                <a:latin typeface="Berlin Sans FB" pitchFamily="34" charset="0"/>
              </a:rPr>
              <a:t>e</a:t>
            </a:r>
            <a:r>
              <a:rPr lang="nl-NL" sz="2600" dirty="0">
                <a:solidFill>
                  <a:schemeClr val="bg1"/>
                </a:solidFill>
                <a:latin typeface="Berlin Sans FB" pitchFamily="34" charset="0"/>
              </a:rPr>
              <a:t> i.p.v. 4</a:t>
            </a:r>
            <a:r>
              <a:rPr lang="nl-NL" sz="2600" baseline="30000" dirty="0">
                <a:solidFill>
                  <a:schemeClr val="bg1"/>
                </a:solidFill>
                <a:latin typeface="Berlin Sans FB" pitchFamily="34" charset="0"/>
              </a:rPr>
              <a:t>e</a:t>
            </a:r>
            <a:r>
              <a:rPr lang="nl-NL" sz="2600" dirty="0">
                <a:solidFill>
                  <a:schemeClr val="bg1"/>
                </a:solidFill>
                <a:latin typeface="Berlin Sans FB" pitchFamily="34" charset="0"/>
              </a:rPr>
              <a:t> zondag vanwege de meivakantie)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5D647DA-D9B4-4485-9461-820F952E6D54}"/>
              </a:ext>
            </a:extLst>
          </p:cNvPr>
          <p:cNvSpPr/>
          <p:nvPr/>
        </p:nvSpPr>
        <p:spPr>
          <a:xfrm>
            <a:off x="1199456" y="2132856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</p:spTree>
    <p:extLst>
      <p:ext uri="{BB962C8B-B14F-4D97-AF65-F5344CB8AC3E}">
        <p14:creationId xmlns:p14="http://schemas.microsoft.com/office/powerpoint/2010/main" val="429357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47A857D-2D08-46EC-A437-9045C8258701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11AFCDA-3673-4D00-800B-E0A9EAC83DC2}"/>
              </a:ext>
            </a:extLst>
          </p:cNvPr>
          <p:cNvSpPr txBox="1"/>
          <p:nvPr/>
        </p:nvSpPr>
        <p:spPr>
          <a:xfrm>
            <a:off x="1002286" y="1288889"/>
            <a:ext cx="40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Zondag 26 nov. 2023 :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1055440" y="2132856"/>
            <a:ext cx="10297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500" dirty="0">
                <a:solidFill>
                  <a:schemeClr val="bg1"/>
                </a:solidFill>
                <a:latin typeface="Berlin Sans FB" pitchFamily="34" charset="0"/>
              </a:rPr>
              <a:t>Het geloof van Abraham en het ongeloof van Israël 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AB7586E-8B48-42FD-83DD-DC81B37C4C57}"/>
              </a:ext>
            </a:extLst>
          </p:cNvPr>
          <p:cNvSpPr txBox="1"/>
          <p:nvPr/>
        </p:nvSpPr>
        <p:spPr>
          <a:xfrm>
            <a:off x="1415480" y="3348281"/>
            <a:ext cx="9721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Eerst de vraag:	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Wie was Abraham, of is het ‘Abram’ ?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3C81F27-F2F6-4238-A6C8-C04C945BA4EB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74B7E90-0CEE-4258-84B3-79F6D41D2AB0}"/>
              </a:ext>
            </a:extLst>
          </p:cNvPr>
          <p:cNvSpPr txBox="1"/>
          <p:nvPr/>
        </p:nvSpPr>
        <p:spPr>
          <a:xfrm>
            <a:off x="1415480" y="4077072"/>
            <a:ext cx="9721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Daarna:		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Wie bedoelen wij met ‘Israël’ ?</a:t>
            </a:r>
          </a:p>
        </p:txBody>
      </p:sp>
    </p:spTree>
    <p:extLst>
      <p:ext uri="{BB962C8B-B14F-4D97-AF65-F5344CB8AC3E}">
        <p14:creationId xmlns:p14="http://schemas.microsoft.com/office/powerpoint/2010/main" val="12713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11:26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4793040" y="2043174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Toen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Terach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zeventig jaar geleefd had, verwekte hij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Nachor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en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Haran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(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=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de vader van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Lot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- v. 27).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B357E8D-EEF0-417C-A74C-EA208E283175}"/>
              </a:ext>
            </a:extLst>
          </p:cNvPr>
          <p:cNvSpPr txBox="1"/>
          <p:nvPr/>
        </p:nvSpPr>
        <p:spPr>
          <a:xfrm>
            <a:off x="1412072" y="449847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12:1,2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181633E7-F443-4CD9-AD81-F882F0D880A6}"/>
              </a:ext>
            </a:extLst>
          </p:cNvPr>
          <p:cNvSpPr txBox="1"/>
          <p:nvPr/>
        </p:nvSpPr>
        <p:spPr>
          <a:xfrm>
            <a:off x="4789632" y="4498471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De roeping van Abram …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9A07B535-CA15-4801-9E49-4948F9A1B071}"/>
              </a:ext>
            </a:extLst>
          </p:cNvPr>
          <p:cNvSpPr txBox="1"/>
          <p:nvPr/>
        </p:nvSpPr>
        <p:spPr>
          <a:xfrm>
            <a:off x="1415480" y="3735694"/>
            <a:ext cx="9289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In Gen. 11 begint de geschiedenis van Abram …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</p:spTree>
    <p:extLst>
      <p:ext uri="{BB962C8B-B14F-4D97-AF65-F5344CB8AC3E}">
        <p14:creationId xmlns:p14="http://schemas.microsoft.com/office/powerpoint/2010/main" val="301893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577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Pas in Gen. 17:5 lezen we voor het eerst over ‘Abraham’.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B3B5771-94D4-4337-9F66-33AEB0D1601A}"/>
              </a:ext>
            </a:extLst>
          </p:cNvPr>
          <p:cNvSpPr txBox="1"/>
          <p:nvPr/>
        </p:nvSpPr>
        <p:spPr>
          <a:xfrm>
            <a:off x="1415480" y="2780928"/>
            <a:ext cx="9577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De Here gaf hem deze nieuwe naam i.p.v.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.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2C96F6E-B37E-44B7-B526-2B23620A7BE1}"/>
              </a:ext>
            </a:extLst>
          </p:cNvPr>
          <p:cNvSpPr txBox="1"/>
          <p:nvPr/>
        </p:nvSpPr>
        <p:spPr>
          <a:xfrm>
            <a:off x="1415480" y="3573016"/>
            <a:ext cx="9289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In het N.T. heet ‘Abram’ steeds ‘Abraham’, ook in de geschiedenissen waarin hij in het O.T. nog ‘Abram’ heette …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9E1F4EB-1744-420E-BE39-18DD91541B7A}"/>
              </a:ext>
            </a:extLst>
          </p:cNvPr>
          <p:cNvSpPr txBox="1"/>
          <p:nvPr/>
        </p:nvSpPr>
        <p:spPr>
          <a:xfrm>
            <a:off x="1415480" y="5301208"/>
            <a:ext cx="9577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Daarom hebben wij het vaak over: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Abraham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317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Abram betekent: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5441112" y="2043174"/>
            <a:ext cx="526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Vader is verheven …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055D5BE-FC77-43BE-8A3F-B6C06FF84BFF}"/>
              </a:ext>
            </a:extLst>
          </p:cNvPr>
          <p:cNvSpPr txBox="1"/>
          <p:nvPr/>
        </p:nvSpPr>
        <p:spPr>
          <a:xfrm>
            <a:off x="1415480" y="3952706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11:31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92A60AB-04D3-43FD-9436-ACD2D1413A51}"/>
              </a:ext>
            </a:extLst>
          </p:cNvPr>
          <p:cNvSpPr txBox="1"/>
          <p:nvPr/>
        </p:nvSpPr>
        <p:spPr>
          <a:xfrm>
            <a:off x="5441112" y="3952706"/>
            <a:ext cx="5551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Terach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nam Abram en Lot, … en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Saraï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215A757-B31C-48CA-AFA7-BB5BAD649758}"/>
              </a:ext>
            </a:extLst>
          </p:cNvPr>
          <p:cNvSpPr txBox="1"/>
          <p:nvPr/>
        </p:nvSpPr>
        <p:spPr>
          <a:xfrm>
            <a:off x="1415480" y="5232102"/>
            <a:ext cx="9649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Dit betekent NIET dat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Terach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de initiatiefnemer was om naar Kanaän te reizen …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0DDB010-548A-4676-A689-24F643358020}"/>
              </a:ext>
            </a:extLst>
          </p:cNvPr>
          <p:cNvSpPr txBox="1"/>
          <p:nvPr/>
        </p:nvSpPr>
        <p:spPr>
          <a:xfrm>
            <a:off x="1415480" y="2772217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Abraham betekent: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49C3F8B-EA09-4AD4-AAF7-9ABE6C2E2DF8}"/>
              </a:ext>
            </a:extLst>
          </p:cNvPr>
          <p:cNvSpPr txBox="1"/>
          <p:nvPr/>
        </p:nvSpPr>
        <p:spPr>
          <a:xfrm>
            <a:off x="5441112" y="2772217"/>
            <a:ext cx="526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Vader van een menigte …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of: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Vader van vele volken</a:t>
            </a:r>
          </a:p>
        </p:txBody>
      </p:sp>
    </p:spTree>
    <p:extLst>
      <p:ext uri="{BB962C8B-B14F-4D97-AF65-F5344CB8AC3E}">
        <p14:creationId xmlns:p14="http://schemas.microsoft.com/office/powerpoint/2010/main" val="96816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Hand. 7:2b,3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4793040" y="2043174"/>
            <a:ext cx="6343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De God der heerlijkheid verscheen aan onze vader Abraham, toen hij nog in Mesopotamië was, voordat hij in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Haran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woonde, en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Hij zei tegen hem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: Ga uit uw land en uit uw familie en kom naar een land dat Ik u wijzen zal.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</p:spTree>
    <p:extLst>
      <p:ext uri="{BB962C8B-B14F-4D97-AF65-F5344CB8AC3E}">
        <p14:creationId xmlns:p14="http://schemas.microsoft.com/office/powerpoint/2010/main" val="296198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Hand. 7:4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4793040" y="204317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Toen ging hij uit het land van de Chaldeeën en ging in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Haran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wonen.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8A7B18E-3DC4-435C-AE62-BFFE53AC7BC5}"/>
              </a:ext>
            </a:extLst>
          </p:cNvPr>
          <p:cNvSpPr txBox="1"/>
          <p:nvPr/>
        </p:nvSpPr>
        <p:spPr>
          <a:xfrm>
            <a:off x="1415480" y="3284984"/>
            <a:ext cx="9649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Dit betekent dat Gen. 11 en 12 NIET volledig chronologisch zijn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0A6BB3F-6AC5-4F09-9CB4-6DDBCA1177B6}"/>
              </a:ext>
            </a:extLst>
          </p:cNvPr>
          <p:cNvSpPr txBox="1"/>
          <p:nvPr/>
        </p:nvSpPr>
        <p:spPr>
          <a:xfrm>
            <a:off x="1415480" y="465603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12:4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81EC16A-2661-4375-A9EC-508B2236ECBD}"/>
              </a:ext>
            </a:extLst>
          </p:cNvPr>
          <p:cNvSpPr txBox="1"/>
          <p:nvPr/>
        </p:nvSpPr>
        <p:spPr>
          <a:xfrm>
            <a:off x="4793040" y="4656038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Toen ging Abram op weg, zoals de HERE tot hem gesproken had …</a:t>
            </a:r>
          </a:p>
        </p:txBody>
      </p:sp>
    </p:spTree>
    <p:extLst>
      <p:ext uri="{BB962C8B-B14F-4D97-AF65-F5344CB8AC3E}">
        <p14:creationId xmlns:p14="http://schemas.microsoft.com/office/powerpoint/2010/main" val="379577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Joz. 24:2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4793040" y="204317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Abraham – en zijn familie – waren dienaren van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andere goden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8A7B18E-3DC4-435C-AE62-BFFE53AC7BC5}"/>
              </a:ext>
            </a:extLst>
          </p:cNvPr>
          <p:cNvSpPr txBox="1"/>
          <p:nvPr/>
        </p:nvSpPr>
        <p:spPr>
          <a:xfrm>
            <a:off x="1415480" y="3861048"/>
            <a:ext cx="9649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LETOP: het (bekende) verhaal over het winkeltje van Abrahams vader met afgodsbeeldjes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is niet meer dan een verhaal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55289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505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Sommige voorgangers vertellen dit verhaal in geuren en kleuren …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8A7B18E-3DC4-435C-AE62-BFFE53AC7BC5}"/>
              </a:ext>
            </a:extLst>
          </p:cNvPr>
          <p:cNvSpPr txBox="1"/>
          <p:nvPr/>
        </p:nvSpPr>
        <p:spPr>
          <a:xfrm>
            <a:off x="1415480" y="3356992"/>
            <a:ext cx="979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Het is een verhaal afkomstig uit de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Joodse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Islamitische overlevering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… 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2E24298-F4A0-4806-98BA-D14ADECA8AFE}"/>
              </a:ext>
            </a:extLst>
          </p:cNvPr>
          <p:cNvSpPr txBox="1"/>
          <p:nvPr/>
        </p:nvSpPr>
        <p:spPr>
          <a:xfrm>
            <a:off x="1415480" y="4653136"/>
            <a:ext cx="9793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De Bijbel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spreekt hier in z’n geheel niet over … </a:t>
            </a:r>
          </a:p>
        </p:txBody>
      </p:sp>
    </p:spTree>
    <p:extLst>
      <p:ext uri="{BB962C8B-B14F-4D97-AF65-F5344CB8AC3E}">
        <p14:creationId xmlns:p14="http://schemas.microsoft.com/office/powerpoint/2010/main" val="30775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721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Abraham is voor het volk Israël / voor de Joden de belangrijkste aartsvader …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8A7B18E-3DC4-435C-AE62-BFFE53AC7BC5}"/>
              </a:ext>
            </a:extLst>
          </p:cNvPr>
          <p:cNvSpPr txBox="1"/>
          <p:nvPr/>
        </p:nvSpPr>
        <p:spPr>
          <a:xfrm>
            <a:off x="1415480" y="3284984"/>
            <a:ext cx="979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‘Aartsvader’: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‘aarts’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= belangrijkste, voornaamste, oudste</a:t>
            </a:r>
          </a:p>
          <a:p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2E24298-F4A0-4806-98BA-D14ADECA8AFE}"/>
              </a:ext>
            </a:extLst>
          </p:cNvPr>
          <p:cNvSpPr txBox="1"/>
          <p:nvPr/>
        </p:nvSpPr>
        <p:spPr>
          <a:xfrm>
            <a:off x="1415480" y="5345485"/>
            <a:ext cx="979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Maar ook voor de Moslims, die de Islam als godsdienst kennen …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D645903D-9E64-40E6-B2B2-20A1FDFA8F56}"/>
              </a:ext>
            </a:extLst>
          </p:cNvPr>
          <p:cNvSpPr txBox="1"/>
          <p:nvPr/>
        </p:nvSpPr>
        <p:spPr>
          <a:xfrm>
            <a:off x="1362134" y="4084025"/>
            <a:ext cx="979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  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  <a:sym typeface="Wingdings" panose="05000000000000000000" pitchFamily="2" charset="2"/>
              </a:rPr>
              <a:t> Abraham is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  <a:sym typeface="Wingdings" panose="05000000000000000000" pitchFamily="2" charset="2"/>
              </a:rPr>
              <a:t>de belangrijkste voorvader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  <a:sym typeface="Wingdings" panose="05000000000000000000" pitchFamily="2" charset="2"/>
              </a:rPr>
              <a:t>van het 		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  <a:sym typeface="Wingdings" panose="05000000000000000000" pitchFamily="2" charset="2"/>
              </a:rPr>
              <a:t>volk Israël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  <a:sym typeface="Wingdings" panose="05000000000000000000" pitchFamily="2" charset="2"/>
              </a:rPr>
              <a:t>…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6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721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De Islam is ontstaan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rond 610 na Chr. bij Mohammed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, die in Arabië in aanraking was gekomen met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Joodse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en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christelijke gemeenschappen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2E24298-F4A0-4806-98BA-D14ADECA8AFE}"/>
              </a:ext>
            </a:extLst>
          </p:cNvPr>
          <p:cNvSpPr txBox="1"/>
          <p:nvPr/>
        </p:nvSpPr>
        <p:spPr>
          <a:xfrm>
            <a:off x="1415480" y="3861048"/>
            <a:ext cx="9793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Het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woord ‘Islam’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komt van het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Arabische woord ‘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Islaam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’ of ‘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salam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’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, dat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‘vrede’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betekent, in de zin van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‘overgave aan god’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11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721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Het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woord ‘Moslim’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betekent: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‘aanhanger van de Islam’,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van het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Arabische woord ‘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moeslim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, dat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‘iemand die zich overgeeft’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betekent.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2E24298-F4A0-4806-98BA-D14ADECA8AFE}"/>
              </a:ext>
            </a:extLst>
          </p:cNvPr>
          <p:cNvSpPr txBox="1"/>
          <p:nvPr/>
        </p:nvSpPr>
        <p:spPr>
          <a:xfrm>
            <a:off x="1415480" y="3861048"/>
            <a:ext cx="9793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Moslims zien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Abraham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als hun aartsvader, maar dan via de lijn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‘Abraham - Ismaël’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: de zoon die Abraham bij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Hagar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verwekte!</a:t>
            </a:r>
          </a:p>
        </p:txBody>
      </p:sp>
    </p:spTree>
    <p:extLst>
      <p:ext uri="{BB962C8B-B14F-4D97-AF65-F5344CB8AC3E}">
        <p14:creationId xmlns:p14="http://schemas.microsoft.com/office/powerpoint/2010/main" val="238505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CC7FF3-910E-427D-968E-EE192E0162D9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2E24298-F4A0-4806-98BA-D14ADECA8AFE}"/>
              </a:ext>
            </a:extLst>
          </p:cNvPr>
          <p:cNvSpPr txBox="1"/>
          <p:nvPr/>
        </p:nvSpPr>
        <p:spPr>
          <a:xfrm>
            <a:off x="1415480" y="3861048"/>
            <a:ext cx="979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Lang niet alle Moslims zijn nakomelingen van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Ismaël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, maar zij zijn wel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‘geestelijke nakomelingen’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van Ismaël!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0C19591F-D2AB-4AB1-9771-FD5C077C5595}"/>
              </a:ext>
            </a:extLst>
          </p:cNvPr>
          <p:cNvSpPr txBox="1"/>
          <p:nvPr/>
        </p:nvSpPr>
        <p:spPr>
          <a:xfrm>
            <a:off x="1415480" y="206084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16:15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80A86BD-167D-49B3-AF25-FDF3A49A45FB}"/>
              </a:ext>
            </a:extLst>
          </p:cNvPr>
          <p:cNvSpPr txBox="1"/>
          <p:nvPr/>
        </p:nvSpPr>
        <p:spPr>
          <a:xfrm>
            <a:off x="4793040" y="2060848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… en Abram gaf zijn zoon, die Hagar gebaard had,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de naam Ismaël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.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9824226-4B42-4FFC-9C33-23E9FB20B292}"/>
              </a:ext>
            </a:extLst>
          </p:cNvPr>
          <p:cNvSpPr txBox="1"/>
          <p:nvPr/>
        </p:nvSpPr>
        <p:spPr>
          <a:xfrm>
            <a:off x="1415480" y="5148481"/>
            <a:ext cx="9793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Ismaël betekent: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‘God zal luisteren’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, of: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‘God hoort’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048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11:31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4793040" y="204317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Abraham woonde met zijn familie in de stad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Ur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: ‘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Ur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van de Chaldeeën’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1EBE38D-AC87-44BA-82C9-76D0B5E83783}"/>
              </a:ext>
            </a:extLst>
          </p:cNvPr>
          <p:cNvSpPr txBox="1"/>
          <p:nvPr/>
        </p:nvSpPr>
        <p:spPr>
          <a:xfrm>
            <a:off x="4793040" y="3206915"/>
            <a:ext cx="6343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Verder zei Hij tegen hem (Abram): Ik ben de HERE, Die u uit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Ur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van de Chaldeeën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geleid heeft, om u dit land te geven om het in bezit te hebben.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C64F11D-4D7D-4341-ACDE-22D835845A18}"/>
              </a:ext>
            </a:extLst>
          </p:cNvPr>
          <p:cNvSpPr txBox="1"/>
          <p:nvPr/>
        </p:nvSpPr>
        <p:spPr>
          <a:xfrm>
            <a:off x="1415480" y="3204265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15:7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322219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07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Ur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van de Chaldeeën ligt in Babylonië …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DE3750-CD21-4F74-B696-D8376BAFE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52" y="2762266"/>
            <a:ext cx="368284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" y="0"/>
            <a:ext cx="12197897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FCF2DDB-D2B2-43ED-B655-1849A8B61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0786" y="19664"/>
            <a:ext cx="971550" cy="8382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FD90A4F-ABFF-450E-8067-D0BF1ECA0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600" y="-3392"/>
            <a:ext cx="7139020" cy="6861391"/>
          </a:xfrm>
          <a:prstGeom prst="rect">
            <a:avLst/>
          </a:prstGeom>
        </p:spPr>
      </p:pic>
      <p:sp>
        <p:nvSpPr>
          <p:cNvPr id="7" name="Oval 9">
            <a:extLst>
              <a:ext uri="{FF2B5EF4-FFF2-40B4-BE49-F238E27FC236}">
                <a16:creationId xmlns:a16="http://schemas.microsoft.com/office/drawing/2014/main" id="{9075728A-7ABD-4891-A97D-55EA3B9DE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6239" y="4411759"/>
            <a:ext cx="863923" cy="356170"/>
          </a:xfrm>
          <a:prstGeom prst="ellipse">
            <a:avLst/>
          </a:prstGeom>
          <a:noFill/>
          <a:ln w="317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9" name="PIJL-RECHTS 1">
            <a:extLst>
              <a:ext uri="{FF2B5EF4-FFF2-40B4-BE49-F238E27FC236}">
                <a16:creationId xmlns:a16="http://schemas.microsoft.com/office/drawing/2014/main" id="{522015A3-3D65-4AF5-BF88-3D78A0C20375}"/>
              </a:ext>
            </a:extLst>
          </p:cNvPr>
          <p:cNvSpPr/>
          <p:nvPr/>
        </p:nvSpPr>
        <p:spPr>
          <a:xfrm rot="18000894">
            <a:off x="8017999" y="5024654"/>
            <a:ext cx="618368" cy="144190"/>
          </a:xfrm>
          <a:prstGeom prst="rightArrow">
            <a:avLst/>
          </a:prstGeom>
          <a:solidFill>
            <a:srgbClr val="3399FF"/>
          </a:solidFill>
          <a:ln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PIJL-RECHTS 14">
            <a:extLst>
              <a:ext uri="{FF2B5EF4-FFF2-40B4-BE49-F238E27FC236}">
                <a16:creationId xmlns:a16="http://schemas.microsoft.com/office/drawing/2014/main" id="{5482ADA3-1029-40EB-BFB6-D67DC1541A81}"/>
              </a:ext>
            </a:extLst>
          </p:cNvPr>
          <p:cNvSpPr/>
          <p:nvPr/>
        </p:nvSpPr>
        <p:spPr>
          <a:xfrm rot="8539615">
            <a:off x="6291624" y="1226665"/>
            <a:ext cx="618368" cy="144190"/>
          </a:xfrm>
          <a:prstGeom prst="rightArrow">
            <a:avLst/>
          </a:prstGeom>
          <a:solidFill>
            <a:srgbClr val="3399FF"/>
          </a:solidFill>
          <a:ln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E01A2F9A-C5B4-4CCC-A27D-BE73F4712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101" y="1484784"/>
            <a:ext cx="863923" cy="356170"/>
          </a:xfrm>
          <a:prstGeom prst="ellipse">
            <a:avLst/>
          </a:prstGeom>
          <a:noFill/>
          <a:ln w="317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E6FB05A-20F2-4497-9893-CEDF29BA0B24}"/>
              </a:ext>
            </a:extLst>
          </p:cNvPr>
          <p:cNvSpPr txBox="1"/>
          <p:nvPr/>
        </p:nvSpPr>
        <p:spPr>
          <a:xfrm>
            <a:off x="7968208" y="532920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err="1">
                <a:solidFill>
                  <a:srgbClr val="FF0000"/>
                </a:solidFill>
                <a:latin typeface="Berlin Sans FB" pitchFamily="34" charset="0"/>
              </a:rPr>
              <a:t>Ur</a:t>
            </a:r>
            <a:endParaRPr lang="nl-NL" sz="2000" dirty="0">
              <a:solidFill>
                <a:srgbClr val="FF0000"/>
              </a:solidFill>
              <a:latin typeface="Berlin Sans FB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00F9411-EDD2-49BC-B940-C5D035659FAC}"/>
              </a:ext>
            </a:extLst>
          </p:cNvPr>
          <p:cNvSpPr txBox="1"/>
          <p:nvPr/>
        </p:nvSpPr>
        <p:spPr>
          <a:xfrm>
            <a:off x="6816080" y="72463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err="1">
                <a:solidFill>
                  <a:srgbClr val="FF0000"/>
                </a:solidFill>
                <a:latin typeface="Berlin Sans FB" pitchFamily="34" charset="0"/>
              </a:rPr>
              <a:t>Haran</a:t>
            </a:r>
            <a:endParaRPr lang="nl-NL" sz="2000" dirty="0">
              <a:solidFill>
                <a:srgbClr val="FF0000"/>
              </a:solidFill>
              <a:latin typeface="Berlin Sans FB" pitchFamily="34" charset="0"/>
            </a:endParaRP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C63285B3-A55B-4AB6-AC17-20F4DAAFD7BC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F015BDA-90B2-415D-A55E-A3B6B4B42394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</p:spTree>
    <p:extLst>
      <p:ext uri="{BB962C8B-B14F-4D97-AF65-F5344CB8AC3E}">
        <p14:creationId xmlns:p14="http://schemas.microsoft.com/office/powerpoint/2010/main" val="7792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3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" y="0"/>
            <a:ext cx="12197897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FCF2DDB-D2B2-43ED-B655-1849A8B61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0786" y="19664"/>
            <a:ext cx="971550" cy="8382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ACD67054-FC03-4FCD-9D61-9D09CBEF3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60" y="0"/>
            <a:ext cx="6560196" cy="6858000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EDFB8C9E-73EC-49B6-A658-43689C62F31E}"/>
              </a:ext>
            </a:extLst>
          </p:cNvPr>
          <p:cNvSpPr txBox="1"/>
          <p:nvPr/>
        </p:nvSpPr>
        <p:spPr>
          <a:xfrm>
            <a:off x="551384" y="428466"/>
            <a:ext cx="28803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Het bruin/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rose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gekleurde gebied, ongeveer begrensd door de Eufraat en de Tigris, wordt de ‘vruchtbare halve maan’ genoemd …</a:t>
            </a:r>
          </a:p>
        </p:txBody>
      </p:sp>
      <p:sp>
        <p:nvSpPr>
          <p:cNvPr id="16" name="PIJL-RECHTS 14">
            <a:extLst>
              <a:ext uri="{FF2B5EF4-FFF2-40B4-BE49-F238E27FC236}">
                <a16:creationId xmlns:a16="http://schemas.microsoft.com/office/drawing/2014/main" id="{0C529260-FD35-4074-8486-C54E049D5001}"/>
              </a:ext>
            </a:extLst>
          </p:cNvPr>
          <p:cNvSpPr/>
          <p:nvPr/>
        </p:nvSpPr>
        <p:spPr>
          <a:xfrm rot="5829263">
            <a:off x="7395841" y="831079"/>
            <a:ext cx="1120916" cy="1735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PIJL-RECHTS 14">
            <a:extLst>
              <a:ext uri="{FF2B5EF4-FFF2-40B4-BE49-F238E27FC236}">
                <a16:creationId xmlns:a16="http://schemas.microsoft.com/office/drawing/2014/main" id="{10CE63DE-7E11-4A82-ABE5-FE428044CE3B}"/>
              </a:ext>
            </a:extLst>
          </p:cNvPr>
          <p:cNvSpPr/>
          <p:nvPr/>
        </p:nvSpPr>
        <p:spPr>
          <a:xfrm rot="16642734">
            <a:off x="7133763" y="3549125"/>
            <a:ext cx="1120916" cy="1735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2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" y="0"/>
            <a:ext cx="12197897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FCF2DDB-D2B2-43ED-B655-1849A8B61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0786" y="19664"/>
            <a:ext cx="971550" cy="8382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C90742F-4776-4ED0-9472-F1A3FD6EC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656" y="0"/>
            <a:ext cx="10354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073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Abram ging dus met zijn vader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Terach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en neef Lot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(of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Terach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nam Abram mee …)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en zij gingen naar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Haran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1EBE38D-AC87-44BA-82C9-76D0B5E83783}"/>
              </a:ext>
            </a:extLst>
          </p:cNvPr>
          <p:cNvSpPr txBox="1"/>
          <p:nvPr/>
        </p:nvSpPr>
        <p:spPr>
          <a:xfrm>
            <a:off x="4793040" y="3826783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In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Haran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stierf Abrams vader …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C64F11D-4D7D-4341-ACDE-22D835845A18}"/>
              </a:ext>
            </a:extLst>
          </p:cNvPr>
          <p:cNvSpPr txBox="1"/>
          <p:nvPr/>
        </p:nvSpPr>
        <p:spPr>
          <a:xfrm>
            <a:off x="1415480" y="382413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11:32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3EFC2DB-0CC1-4597-BBB2-BA9118CB7D76}"/>
              </a:ext>
            </a:extLst>
          </p:cNvPr>
          <p:cNvSpPr txBox="1"/>
          <p:nvPr/>
        </p:nvSpPr>
        <p:spPr>
          <a:xfrm>
            <a:off x="4793040" y="4644425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Daarna gingen Abram en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Saraï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met Lot en al hun bezittingen verder op weg naar het land Kanaän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D9C7E0B-8F3E-4748-BEA7-BE90922582EA}"/>
              </a:ext>
            </a:extLst>
          </p:cNvPr>
          <p:cNvSpPr txBox="1"/>
          <p:nvPr/>
        </p:nvSpPr>
        <p:spPr>
          <a:xfrm>
            <a:off x="1415480" y="4641775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12:5</a:t>
            </a:r>
          </a:p>
        </p:txBody>
      </p:sp>
    </p:spTree>
    <p:extLst>
      <p:ext uri="{BB962C8B-B14F-4D97-AF65-F5344CB8AC3E}">
        <p14:creationId xmlns:p14="http://schemas.microsoft.com/office/powerpoint/2010/main" val="297377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907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De familiestructuur van Abram is ingewikkeld!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020A32A-446B-4307-832B-487904968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335" y="2772880"/>
            <a:ext cx="7764363" cy="3567604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F709CE4E-5384-4724-8947-1206900A23F6}"/>
              </a:ext>
            </a:extLst>
          </p:cNvPr>
          <p:cNvSpPr txBox="1"/>
          <p:nvPr/>
        </p:nvSpPr>
        <p:spPr>
          <a:xfrm>
            <a:off x="4871864" y="3068960"/>
            <a:ext cx="10081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TERACH</a:t>
            </a:r>
          </a:p>
        </p:txBody>
      </p:sp>
      <p:sp>
        <p:nvSpPr>
          <p:cNvPr id="19" name="Oval 9">
            <a:extLst>
              <a:ext uri="{FF2B5EF4-FFF2-40B4-BE49-F238E27FC236}">
                <a16:creationId xmlns:a16="http://schemas.microsoft.com/office/drawing/2014/main" id="{744555D4-B302-4AE0-A660-F113C7096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848" y="3087622"/>
            <a:ext cx="1223963" cy="284162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3" name="Oval 9">
            <a:extLst>
              <a:ext uri="{FF2B5EF4-FFF2-40B4-BE49-F238E27FC236}">
                <a16:creationId xmlns:a16="http://schemas.microsoft.com/office/drawing/2014/main" id="{4E956035-CBBD-4DCE-9527-54B3B178B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2414" y="3923725"/>
            <a:ext cx="1223963" cy="284162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4" name="Oval 9">
            <a:extLst>
              <a:ext uri="{FF2B5EF4-FFF2-40B4-BE49-F238E27FC236}">
                <a16:creationId xmlns:a16="http://schemas.microsoft.com/office/drawing/2014/main" id="{A91A7346-31C8-4303-8F43-D3BD86F8B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5463" y="3923725"/>
            <a:ext cx="1223963" cy="284162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5" name="Oval 9">
            <a:extLst>
              <a:ext uri="{FF2B5EF4-FFF2-40B4-BE49-F238E27FC236}">
                <a16:creationId xmlns:a16="http://schemas.microsoft.com/office/drawing/2014/main" id="{9AAF220B-EE19-48EF-A206-BDF8C20E9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959" y="4766318"/>
            <a:ext cx="1223963" cy="284162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17C9D0C4-10EE-46E0-8A20-3C467F006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1468" y="4754367"/>
            <a:ext cx="1223963" cy="284162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7" name="Oval 9">
            <a:extLst>
              <a:ext uri="{FF2B5EF4-FFF2-40B4-BE49-F238E27FC236}">
                <a16:creationId xmlns:a16="http://schemas.microsoft.com/office/drawing/2014/main" id="{B6AACE44-96B2-48E5-AA90-C90EEAD75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543" y="5570578"/>
            <a:ext cx="1223963" cy="284162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26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12:7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4793040" y="2043174"/>
            <a:ext cx="6487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Het land Kanaän heeft de Here aan Abraham + zijn nageslacht gegeven: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1EBE38D-AC87-44BA-82C9-76D0B5E83783}"/>
              </a:ext>
            </a:extLst>
          </p:cNvPr>
          <p:cNvSpPr txBox="1"/>
          <p:nvPr/>
        </p:nvSpPr>
        <p:spPr>
          <a:xfrm>
            <a:off x="4793040" y="3346880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Let op: langs de lijn van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Izaäk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D1DF08-8952-41A4-8884-5D05D4DAB0E1}"/>
              </a:ext>
            </a:extLst>
          </p:cNvPr>
          <p:cNvSpPr txBox="1"/>
          <p:nvPr/>
        </p:nvSpPr>
        <p:spPr>
          <a:xfrm>
            <a:off x="4799856" y="531572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Dit heeft grote consequenties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tot op de dag van vandaag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!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D8ABBA0-391A-46A4-B640-1F95903A61B6}"/>
              </a:ext>
            </a:extLst>
          </p:cNvPr>
          <p:cNvSpPr txBox="1"/>
          <p:nvPr/>
        </p:nvSpPr>
        <p:spPr>
          <a:xfrm>
            <a:off x="4790525" y="3347661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200" dirty="0">
              <a:solidFill>
                <a:srgbClr val="F8A15A"/>
              </a:solidFill>
              <a:latin typeface="Berlin Sans FB" pitchFamily="34" charset="0"/>
            </a:endParaRPr>
          </a:p>
          <a:p>
            <a:endParaRPr lang="nl-NL" sz="3200" dirty="0">
              <a:solidFill>
                <a:srgbClr val="F8A15A"/>
              </a:solidFill>
              <a:latin typeface="Berlin Sans FB" pitchFamily="34" charset="0"/>
            </a:endParaRPr>
          </a:p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NIET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via de lijn van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Ismaël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!!!</a:t>
            </a:r>
          </a:p>
        </p:txBody>
      </p:sp>
    </p:spTree>
    <p:extLst>
      <p:ext uri="{BB962C8B-B14F-4D97-AF65-F5344CB8AC3E}">
        <p14:creationId xmlns:p14="http://schemas.microsoft.com/office/powerpoint/2010/main" val="418831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2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21:21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687DD8-7BEB-451E-A3CA-23A3BD6A201E}"/>
              </a:ext>
            </a:extLst>
          </p:cNvPr>
          <p:cNvSpPr txBox="1"/>
          <p:nvPr/>
        </p:nvSpPr>
        <p:spPr>
          <a:xfrm>
            <a:off x="4793040" y="2043174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… want alleen het nageslacht van Izaäk zal uw nageslacht genoemd worden.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353939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Schepping en zondeval: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9937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Even terug naar de twee vorige avonden!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F53309E-DBBC-4C0B-8E3C-A262513A9CE5}"/>
              </a:ext>
            </a:extLst>
          </p:cNvPr>
          <p:cNvSpPr txBox="1"/>
          <p:nvPr/>
        </p:nvSpPr>
        <p:spPr>
          <a:xfrm>
            <a:off x="7097296" y="2043174"/>
            <a:ext cx="3535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Adam -&gt; Seth -&gt;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AA1A3D8-2F77-43DF-A5D3-A3B58A6FC749}"/>
              </a:ext>
            </a:extLst>
          </p:cNvPr>
          <p:cNvSpPr txBox="1"/>
          <p:nvPr/>
        </p:nvSpPr>
        <p:spPr>
          <a:xfrm>
            <a:off x="1415480" y="2852936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Zondvloed - nieuw begin: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46C5F8C-F5F5-459A-A823-F13E6A7B0B9F}"/>
              </a:ext>
            </a:extLst>
          </p:cNvPr>
          <p:cNvSpPr txBox="1"/>
          <p:nvPr/>
        </p:nvSpPr>
        <p:spPr>
          <a:xfrm>
            <a:off x="7097296" y="2852936"/>
            <a:ext cx="3679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Noach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-&gt; Sem -&gt; …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C6EF060-E0C6-4521-9491-6A3FBF2CB1AF}"/>
              </a:ext>
            </a:extLst>
          </p:cNvPr>
          <p:cNvSpPr txBox="1"/>
          <p:nvPr/>
        </p:nvSpPr>
        <p:spPr>
          <a:xfrm>
            <a:off x="1415480" y="3682968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Toren van Bijbel - nieuw begin: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38FAF11-B0D2-4E24-9F04-7DFA711F060A}"/>
              </a:ext>
            </a:extLst>
          </p:cNvPr>
          <p:cNvSpPr txBox="1"/>
          <p:nvPr/>
        </p:nvSpPr>
        <p:spPr>
          <a:xfrm>
            <a:off x="7097296" y="3682968"/>
            <a:ext cx="3895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Terach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-&gt; Abram -&gt; …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839F543B-2DD9-4D28-B313-E6CF70BE562A}"/>
              </a:ext>
            </a:extLst>
          </p:cNvPr>
          <p:cNvSpPr txBox="1"/>
          <p:nvPr/>
        </p:nvSpPr>
        <p:spPr>
          <a:xfrm>
            <a:off x="1415480" y="4788441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God kiest de ‘heiden’ Abram uit om een nieuw begin te maken …</a:t>
            </a:r>
          </a:p>
        </p:txBody>
      </p:sp>
    </p:spTree>
    <p:extLst>
      <p:ext uri="{BB962C8B-B14F-4D97-AF65-F5344CB8AC3E}">
        <p14:creationId xmlns:p14="http://schemas.microsoft.com/office/powerpoint/2010/main" val="302260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12:3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De roeping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(of: Abram)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3EFC2DB-0CC1-4597-BBB2-BA9118CB7D76}"/>
              </a:ext>
            </a:extLst>
          </p:cNvPr>
          <p:cNvSpPr txBox="1"/>
          <p:nvPr/>
        </p:nvSpPr>
        <p:spPr>
          <a:xfrm>
            <a:off x="4793040" y="508783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… Ik heb u tot een licht voor de heidenen gesteld, opdat u tot heil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D9C7E0B-8F3E-4748-BEA7-BE90922582EA}"/>
              </a:ext>
            </a:extLst>
          </p:cNvPr>
          <p:cNvSpPr txBox="1"/>
          <p:nvPr/>
        </p:nvSpPr>
        <p:spPr>
          <a:xfrm>
            <a:off x="1415480" y="508518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Hand. 13:47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89CEE85-0492-48D4-A5A9-0F40EBF749DF}"/>
              </a:ext>
            </a:extLst>
          </p:cNvPr>
          <p:cNvSpPr txBox="1"/>
          <p:nvPr/>
        </p:nvSpPr>
        <p:spPr>
          <a:xfrm>
            <a:off x="4799856" y="2060848"/>
            <a:ext cx="6343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Ik zal zegenen wie u zegenen, en wie u vervloekt, zal Ik vervloeken; en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in u zullen alle geslachten van de aardbodem gezegend worden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.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2003171-652A-4499-B464-115413868FED}"/>
              </a:ext>
            </a:extLst>
          </p:cNvPr>
          <p:cNvSpPr txBox="1"/>
          <p:nvPr/>
        </p:nvSpPr>
        <p:spPr>
          <a:xfrm>
            <a:off x="1415480" y="4293096"/>
            <a:ext cx="1029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Op een wonderlijke wijze zien we dat terugkomen in:</a:t>
            </a:r>
          </a:p>
        </p:txBody>
      </p:sp>
    </p:spTree>
    <p:extLst>
      <p:ext uri="{BB962C8B-B14F-4D97-AF65-F5344CB8AC3E}">
        <p14:creationId xmlns:p14="http://schemas.microsoft.com/office/powerpoint/2010/main" val="244124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15:6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Wat als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‘nee’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had gezegd?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D9C7E0B-8F3E-4748-BEA7-BE90922582EA}"/>
              </a:ext>
            </a:extLst>
          </p:cNvPr>
          <p:cNvSpPr txBox="1"/>
          <p:nvPr/>
        </p:nvSpPr>
        <p:spPr>
          <a:xfrm>
            <a:off x="1415480" y="4221088"/>
            <a:ext cx="9505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Abraham zei geen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‘nee’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, maar hij ging op weg 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89CEE85-0492-48D4-A5A9-0F40EBF749DF}"/>
              </a:ext>
            </a:extLst>
          </p:cNvPr>
          <p:cNvSpPr txBox="1"/>
          <p:nvPr/>
        </p:nvSpPr>
        <p:spPr>
          <a:xfrm>
            <a:off x="4799856" y="2060848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En hij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geloofde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in de HERE, en Die rekende hem dat tot gerechtigheid.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2003171-652A-4499-B464-115413868FED}"/>
              </a:ext>
            </a:extLst>
          </p:cNvPr>
          <p:cNvSpPr txBox="1"/>
          <p:nvPr/>
        </p:nvSpPr>
        <p:spPr>
          <a:xfrm>
            <a:off x="1415480" y="3356992"/>
            <a:ext cx="1029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Geloven = gehoorzamen …</a:t>
            </a:r>
          </a:p>
        </p:txBody>
      </p:sp>
    </p:spTree>
    <p:extLst>
      <p:ext uri="{BB962C8B-B14F-4D97-AF65-F5344CB8AC3E}">
        <p14:creationId xmlns:p14="http://schemas.microsoft.com/office/powerpoint/2010/main" val="299163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Hebr. 11:8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10513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Abraham zei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‘ja’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: hij deed wat God hem vroeg!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89CEE85-0492-48D4-A5A9-0F40EBF749DF}"/>
              </a:ext>
            </a:extLst>
          </p:cNvPr>
          <p:cNvSpPr txBox="1"/>
          <p:nvPr/>
        </p:nvSpPr>
        <p:spPr>
          <a:xfrm>
            <a:off x="4799856" y="2060848"/>
            <a:ext cx="6343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Door het geloof is Abraham, toen hij geroepen werd,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gehoorzaam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geweest om weg te gaan naar de plaats die hij tot een erfdeel ontvangen zou. En hij is weggegaan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zonder te weten waar hij komen zou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145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6A62F1-99CF-4788-A4F6-DD450829859F}"/>
              </a:ext>
            </a:extLst>
          </p:cNvPr>
          <p:cNvSpPr txBox="1"/>
          <p:nvPr/>
        </p:nvSpPr>
        <p:spPr>
          <a:xfrm>
            <a:off x="1415480" y="2043174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Rom. 4:3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983432" y="1189936"/>
            <a:ext cx="10513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Abraham zei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‘ja’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: hij deed wat God hem vroeg!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89CEE85-0492-48D4-A5A9-0F40EBF749DF}"/>
              </a:ext>
            </a:extLst>
          </p:cNvPr>
          <p:cNvSpPr txBox="1"/>
          <p:nvPr/>
        </p:nvSpPr>
        <p:spPr>
          <a:xfrm>
            <a:off x="4799856" y="2060848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Want wat zegt de Schrift? En Abraham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geloofde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God, en het is hem tot gerechtigheid gerekend.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0716F5A-2172-45BB-A65D-DD177D74CEDA}"/>
              </a:ext>
            </a:extLst>
          </p:cNvPr>
          <p:cNvSpPr txBox="1"/>
          <p:nvPr/>
        </p:nvSpPr>
        <p:spPr>
          <a:xfrm>
            <a:off x="1412840" y="3789040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Jak. 2:23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DC2E80F-14C2-4AFC-999E-2C8484895D1C}"/>
              </a:ext>
            </a:extLst>
          </p:cNvPr>
          <p:cNvSpPr txBox="1"/>
          <p:nvPr/>
        </p:nvSpPr>
        <p:spPr>
          <a:xfrm>
            <a:off x="4797216" y="3806714"/>
            <a:ext cx="6343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En de Schrift is vervuld die zegt: En Abraham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geloofde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God, en het is hem tot gerechtigheid gerekend, en hij werd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een vriend van God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genoemd.</a:t>
            </a:r>
          </a:p>
        </p:txBody>
      </p:sp>
    </p:spTree>
    <p:extLst>
      <p:ext uri="{BB962C8B-B14F-4D97-AF65-F5344CB8AC3E}">
        <p14:creationId xmlns:p14="http://schemas.microsoft.com/office/powerpoint/2010/main" val="17720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geloof van Abraham en 			het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ongeloof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van Israël …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0716F5A-2172-45BB-A65D-DD177D74CEDA}"/>
              </a:ext>
            </a:extLst>
          </p:cNvPr>
          <p:cNvSpPr txBox="1"/>
          <p:nvPr/>
        </p:nvSpPr>
        <p:spPr>
          <a:xfrm>
            <a:off x="1412840" y="2780928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32:28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DC2E80F-14C2-4AFC-999E-2C8484895D1C}"/>
              </a:ext>
            </a:extLst>
          </p:cNvPr>
          <p:cNvSpPr txBox="1"/>
          <p:nvPr/>
        </p:nvSpPr>
        <p:spPr>
          <a:xfrm>
            <a:off x="4797216" y="2798602"/>
            <a:ext cx="6343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Toen zei Hij: Uw naam zal voortaan niet meer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Jakob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luiden, maar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Israël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 want u hebt met God en met mensen gestreden, en hebt overwonnen.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3735298-2EE6-4515-BBEE-C67A2D34077A}"/>
              </a:ext>
            </a:extLst>
          </p:cNvPr>
          <p:cNvSpPr txBox="1"/>
          <p:nvPr/>
        </p:nvSpPr>
        <p:spPr>
          <a:xfrm>
            <a:off x="1415480" y="5508521"/>
            <a:ext cx="9433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Dit zei de Man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(= de Engel des Heren)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tegen Jakob!</a:t>
            </a:r>
          </a:p>
        </p:txBody>
      </p:sp>
    </p:spTree>
    <p:extLst>
      <p:ext uri="{BB962C8B-B14F-4D97-AF65-F5344CB8AC3E}">
        <p14:creationId xmlns:p14="http://schemas.microsoft.com/office/powerpoint/2010/main" val="163874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… en het ongeloof van Israël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3735298-2EE6-4515-BBEE-C67A2D34077A}"/>
              </a:ext>
            </a:extLst>
          </p:cNvPr>
          <p:cNvSpPr txBox="1"/>
          <p:nvPr/>
        </p:nvSpPr>
        <p:spPr>
          <a:xfrm>
            <a:off x="1415480" y="4077072"/>
            <a:ext cx="9433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In Abrahams leven zijn momenten zichtbaar, waarop zijn vertrouwen wankelde 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907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Geloof in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de Bijbel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is gelijk aan ‘vertrouwen’ 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50A53B7-D628-4CC2-89C4-EA7440D749D8}"/>
              </a:ext>
            </a:extLst>
          </p:cNvPr>
          <p:cNvSpPr txBox="1"/>
          <p:nvPr/>
        </p:nvSpPr>
        <p:spPr>
          <a:xfrm>
            <a:off x="1415480" y="2774499"/>
            <a:ext cx="90730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Ongeloof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staat gelijk aan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ongehoorzaamheid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en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gebrek aan vertrouwen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37DFD02-D66B-473D-8B14-2DDDF4FF36B8}"/>
              </a:ext>
            </a:extLst>
          </p:cNvPr>
          <p:cNvSpPr txBox="1"/>
          <p:nvPr/>
        </p:nvSpPr>
        <p:spPr>
          <a:xfrm>
            <a:off x="1415480" y="5407900"/>
            <a:ext cx="9433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Aan welke momenten kunnen we denken?</a:t>
            </a:r>
          </a:p>
        </p:txBody>
      </p:sp>
    </p:spTree>
    <p:extLst>
      <p:ext uri="{BB962C8B-B14F-4D97-AF65-F5344CB8AC3E}">
        <p14:creationId xmlns:p14="http://schemas.microsoft.com/office/powerpoint/2010/main" val="383229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373FADDE-1751-45C3-A5F7-337956F587D7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7A14881-AC5F-4D0C-A42D-1F490157A30C}"/>
              </a:ext>
            </a:extLst>
          </p:cNvPr>
          <p:cNvSpPr txBox="1"/>
          <p:nvPr/>
        </p:nvSpPr>
        <p:spPr>
          <a:xfrm>
            <a:off x="1415480" y="2132856"/>
            <a:ext cx="9433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- Abraham gaat naar Egypte: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‘Sara is mijn zuster …’</a:t>
            </a:r>
          </a:p>
          <a:p>
            <a:endParaRPr lang="nl-NL" sz="3200" dirty="0">
              <a:solidFill>
                <a:srgbClr val="F8A15A"/>
              </a:solidFill>
              <a:latin typeface="Berlin Sans FB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BA8757A-5004-42AC-B937-B95C417597EC}"/>
              </a:ext>
            </a:extLst>
          </p:cNvPr>
          <p:cNvSpPr txBox="1"/>
          <p:nvPr/>
        </p:nvSpPr>
        <p:spPr>
          <a:xfrm>
            <a:off x="1415480" y="3536312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- Abraham en Hagar: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lsmaël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wordt geboren 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0D70950-642E-4573-872D-71E252883A4A}"/>
              </a:ext>
            </a:extLst>
          </p:cNvPr>
          <p:cNvSpPr txBox="1"/>
          <p:nvPr/>
        </p:nvSpPr>
        <p:spPr>
          <a:xfrm>
            <a:off x="1507980" y="2848937"/>
            <a:ext cx="9793088" cy="7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_____________________________________________________</a:t>
            </a:r>
          </a:p>
          <a:p>
            <a:pPr>
              <a:lnSpc>
                <a:spcPts val="2500"/>
              </a:lnSpc>
            </a:pP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825D216-AACF-4C59-B7A0-8E1A1C66D2C4}"/>
              </a:ext>
            </a:extLst>
          </p:cNvPr>
          <p:cNvSpPr txBox="1"/>
          <p:nvPr/>
        </p:nvSpPr>
        <p:spPr>
          <a:xfrm>
            <a:off x="1502934" y="4221088"/>
            <a:ext cx="9793088" cy="7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_____________________________________________________</a:t>
            </a:r>
          </a:p>
          <a:p>
            <a:pPr>
              <a:lnSpc>
                <a:spcPts val="2500"/>
              </a:lnSpc>
            </a:pP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240D356-A80A-CBE2-7589-9699D6AA27B6}"/>
              </a:ext>
            </a:extLst>
          </p:cNvPr>
          <p:cNvSpPr txBox="1"/>
          <p:nvPr/>
        </p:nvSpPr>
        <p:spPr>
          <a:xfrm>
            <a:off x="1466782" y="5042971"/>
            <a:ext cx="974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- Abraham bij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Abimelech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(Gen. 20).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Opnieuw: Sara is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3136175-455F-4326-8B3D-513BB6CD08E9}"/>
              </a:ext>
            </a:extLst>
          </p:cNvPr>
          <p:cNvSpPr txBox="1"/>
          <p:nvPr/>
        </p:nvSpPr>
        <p:spPr>
          <a:xfrm>
            <a:off x="1496819" y="5780653"/>
            <a:ext cx="9793088" cy="7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_____________________________________________________</a:t>
            </a:r>
          </a:p>
          <a:p>
            <a:pPr>
              <a:lnSpc>
                <a:spcPts val="2500"/>
              </a:lnSpc>
            </a:pP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A332BDA-20DF-4CD0-BB6D-C75F4268CF50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405B6E0-117B-4152-8D36-5CD8CC5BD85C}"/>
              </a:ext>
            </a:extLst>
          </p:cNvPr>
          <p:cNvSpPr txBox="1"/>
          <p:nvPr/>
        </p:nvSpPr>
        <p:spPr>
          <a:xfrm>
            <a:off x="586068" y="1189936"/>
            <a:ext cx="10766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… en het ongeloof van Abraham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(en Israël)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99C4B91-30AC-4CF2-ADE3-14EA4213751D}"/>
              </a:ext>
            </a:extLst>
          </p:cNvPr>
          <p:cNvSpPr txBox="1"/>
          <p:nvPr/>
        </p:nvSpPr>
        <p:spPr>
          <a:xfrm>
            <a:off x="2135560" y="2652934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In Gen. 12:10-20 staat deze gebeurtenis …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91F4A641-109D-4B74-8308-3D68800B527E}"/>
              </a:ext>
            </a:extLst>
          </p:cNvPr>
          <p:cNvSpPr txBox="1"/>
          <p:nvPr/>
        </p:nvSpPr>
        <p:spPr>
          <a:xfrm>
            <a:off x="2138664" y="4024346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Gen. 16 : dit was op aanraden van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Sarai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8FFD557E-1556-4F7D-918C-D2080ECF2FEB}"/>
              </a:ext>
            </a:extLst>
          </p:cNvPr>
          <p:cNvSpPr txBox="1"/>
          <p:nvPr/>
        </p:nvSpPr>
        <p:spPr>
          <a:xfrm>
            <a:off x="2135560" y="5545845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Abrahams ‘misstap’ had grote gevolgen …</a:t>
            </a:r>
          </a:p>
        </p:txBody>
      </p:sp>
    </p:spTree>
    <p:extLst>
      <p:ext uri="{BB962C8B-B14F-4D97-AF65-F5344CB8AC3E}">
        <p14:creationId xmlns:p14="http://schemas.microsoft.com/office/powerpoint/2010/main" val="286886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  <p:bldP spid="2" grpId="0"/>
      <p:bldP spid="13" grpId="0"/>
      <p:bldP spid="19" grpId="0"/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… en het ongeloof van Israël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3735298-2EE6-4515-BBEE-C67A2D34077A}"/>
              </a:ext>
            </a:extLst>
          </p:cNvPr>
          <p:cNvSpPr txBox="1"/>
          <p:nvPr/>
        </p:nvSpPr>
        <p:spPr>
          <a:xfrm>
            <a:off x="1415480" y="4077072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27:19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Jakob heeft ook momenten meegemaakt van ongeloof: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47F1167-6F5C-4D09-9B44-8DA642A4E5EC}"/>
              </a:ext>
            </a:extLst>
          </p:cNvPr>
          <p:cNvSpPr txBox="1"/>
          <p:nvPr/>
        </p:nvSpPr>
        <p:spPr>
          <a:xfrm>
            <a:off x="1415480" y="2777770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25:31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EF54A77-A43F-456B-9EE1-30A2814F530E}"/>
              </a:ext>
            </a:extLst>
          </p:cNvPr>
          <p:cNvSpPr txBox="1"/>
          <p:nvPr/>
        </p:nvSpPr>
        <p:spPr>
          <a:xfrm>
            <a:off x="4799856" y="279544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Verkoop mij dan eerst je eerstgeboorterecht.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A68A9CA6-B3DB-41D7-8EE8-C168EEB33232}"/>
              </a:ext>
            </a:extLst>
          </p:cNvPr>
          <p:cNvSpPr txBox="1"/>
          <p:nvPr/>
        </p:nvSpPr>
        <p:spPr>
          <a:xfrm>
            <a:off x="4797216" y="4095734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Jakob zei tegen zijn vader: Ik ben Ezau, uw eerstgeborene. Ik heb gedaan wat u mij gezegd hebt.</a:t>
            </a:r>
          </a:p>
        </p:txBody>
      </p:sp>
    </p:spTree>
    <p:extLst>
      <p:ext uri="{BB962C8B-B14F-4D97-AF65-F5344CB8AC3E}">
        <p14:creationId xmlns:p14="http://schemas.microsoft.com/office/powerpoint/2010/main" val="124538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… en het ongeloof van Israël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3735298-2EE6-4515-BBEE-C67A2D34077A}"/>
              </a:ext>
            </a:extLst>
          </p:cNvPr>
          <p:cNvSpPr txBox="1"/>
          <p:nvPr/>
        </p:nvSpPr>
        <p:spPr>
          <a:xfrm>
            <a:off x="1415480" y="4077072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Rom. 8:28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Jakob heeft meer momenten meegemaakt van ongeloof: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47F1167-6F5C-4D09-9B44-8DA642A4E5EC}"/>
              </a:ext>
            </a:extLst>
          </p:cNvPr>
          <p:cNvSpPr txBox="1"/>
          <p:nvPr/>
        </p:nvSpPr>
        <p:spPr>
          <a:xfrm>
            <a:off x="1415480" y="2777770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37:3,4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EF54A77-A43F-456B-9EE1-30A2814F530E}"/>
              </a:ext>
            </a:extLst>
          </p:cNvPr>
          <p:cNvSpPr txBox="1"/>
          <p:nvPr/>
        </p:nvSpPr>
        <p:spPr>
          <a:xfrm>
            <a:off x="4799856" y="279544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Dat Jakob Jozef voortrok had verstrekkende gevolgen …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A68A9CA6-B3DB-41D7-8EE8-C168EEB33232}"/>
              </a:ext>
            </a:extLst>
          </p:cNvPr>
          <p:cNvSpPr txBox="1"/>
          <p:nvPr/>
        </p:nvSpPr>
        <p:spPr>
          <a:xfrm>
            <a:off x="4797216" y="4095734"/>
            <a:ext cx="634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En wij weten dat voor hen die God liefhebben, alle dingen meewerken ten goede, 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6FB154C-21F4-47BF-BB23-E131911C2F38}"/>
              </a:ext>
            </a:extLst>
          </p:cNvPr>
          <p:cNvSpPr txBox="1"/>
          <p:nvPr/>
        </p:nvSpPr>
        <p:spPr>
          <a:xfrm>
            <a:off x="1415480" y="5777891"/>
            <a:ext cx="9433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Ook dit mogen we zien in Jakobs leven!</a:t>
            </a:r>
          </a:p>
        </p:txBody>
      </p:sp>
    </p:spTree>
    <p:extLst>
      <p:ext uri="{BB962C8B-B14F-4D97-AF65-F5344CB8AC3E}">
        <p14:creationId xmlns:p14="http://schemas.microsoft.com/office/powerpoint/2010/main" val="287489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9" grpId="0"/>
      <p:bldP spid="20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… en het ongeloof van Israël 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9577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Aan het eind van zijn leven kan Jakob door Gods genade toch getuigen wat Hij gedaan heeft voor hem: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47F1167-6F5C-4D09-9B44-8DA642A4E5EC}"/>
              </a:ext>
            </a:extLst>
          </p:cNvPr>
          <p:cNvSpPr txBox="1"/>
          <p:nvPr/>
        </p:nvSpPr>
        <p:spPr>
          <a:xfrm>
            <a:off x="1415480" y="3349688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Gen. 48:15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EF54A77-A43F-456B-9EE1-30A2814F530E}"/>
              </a:ext>
            </a:extLst>
          </p:cNvPr>
          <p:cNvSpPr txBox="1"/>
          <p:nvPr/>
        </p:nvSpPr>
        <p:spPr>
          <a:xfrm>
            <a:off x="4799856" y="3367362"/>
            <a:ext cx="63435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De God voor Wiens aangezicht mijn vaderen, Abraham en Izak, </a:t>
            </a:r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gewan-deld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hebben,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de God Die mij als herder geleid heeft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mijn leven lang tot op deze dag,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de Engel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Die mij verlost heeft van al het kwaad, …</a:t>
            </a:r>
          </a:p>
        </p:txBody>
      </p:sp>
    </p:spTree>
    <p:extLst>
      <p:ext uri="{BB962C8B-B14F-4D97-AF65-F5344CB8AC3E}">
        <p14:creationId xmlns:p14="http://schemas.microsoft.com/office/powerpoint/2010/main" val="11755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Hier gaan we het nu over hebben !!!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47F1167-6F5C-4D09-9B44-8DA642A4E5EC}"/>
              </a:ext>
            </a:extLst>
          </p:cNvPr>
          <p:cNvSpPr txBox="1"/>
          <p:nvPr/>
        </p:nvSpPr>
        <p:spPr>
          <a:xfrm>
            <a:off x="1415480" y="2924944"/>
            <a:ext cx="885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Waar komen we het ongeloof van Israël tegen?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C8D20F9-3F21-4BC4-9DAC-E3C8986ADA86}"/>
              </a:ext>
            </a:extLst>
          </p:cNvPr>
          <p:cNvSpPr txBox="1"/>
          <p:nvPr/>
        </p:nvSpPr>
        <p:spPr>
          <a:xfrm>
            <a:off x="1415480" y="3780329"/>
            <a:ext cx="9577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Op veel plaatsen in de Bijbel, door de eeuwen heen 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8974EE7-3733-4C1A-B7F5-F4ED82771817}"/>
              </a:ext>
            </a:extLst>
          </p:cNvPr>
          <p:cNvSpPr txBox="1"/>
          <p:nvPr/>
        </p:nvSpPr>
        <p:spPr>
          <a:xfrm>
            <a:off x="1415480" y="4644425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Het begint na de uittocht uit Egypte, want over de 400 jaar in Egypte lezen we bijna niets …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4CCCA25-6C0D-4D18-9E94-121AD1ECE3D1}"/>
              </a:ext>
            </a:extLst>
          </p:cNvPr>
          <p:cNvSpPr txBox="1"/>
          <p:nvPr/>
        </p:nvSpPr>
        <p:spPr>
          <a:xfrm>
            <a:off x="7832576" y="2042186"/>
            <a:ext cx="3015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Het volk Israël …</a:t>
            </a:r>
          </a:p>
        </p:txBody>
      </p:sp>
    </p:spTree>
    <p:extLst>
      <p:ext uri="{BB962C8B-B14F-4D97-AF65-F5344CB8AC3E}">
        <p14:creationId xmlns:p14="http://schemas.microsoft.com/office/powerpoint/2010/main" val="390427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1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Ex. 15:24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47F1167-6F5C-4D09-9B44-8DA642A4E5EC}"/>
              </a:ext>
            </a:extLst>
          </p:cNvPr>
          <p:cNvSpPr txBox="1"/>
          <p:nvPr/>
        </p:nvSpPr>
        <p:spPr>
          <a:xfrm>
            <a:off x="1415480" y="289695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Ex. 16:2,3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A3511E4-8B53-4937-B169-06F7DA858F5E}"/>
              </a:ext>
            </a:extLst>
          </p:cNvPr>
          <p:cNvSpPr txBox="1"/>
          <p:nvPr/>
        </p:nvSpPr>
        <p:spPr>
          <a:xfrm>
            <a:off x="4799856" y="2060848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Geen water -&gt; gemopper 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CC4E6BB-C34B-4F21-B2D8-262FF117B9F0}"/>
              </a:ext>
            </a:extLst>
          </p:cNvPr>
          <p:cNvSpPr txBox="1"/>
          <p:nvPr/>
        </p:nvSpPr>
        <p:spPr>
          <a:xfrm>
            <a:off x="4799856" y="2896951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Geen eten -&gt; gemopper …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B292D06-AC41-423C-B949-663BC145AA15}"/>
              </a:ext>
            </a:extLst>
          </p:cNvPr>
          <p:cNvSpPr txBox="1"/>
          <p:nvPr/>
        </p:nvSpPr>
        <p:spPr>
          <a:xfrm>
            <a:off x="1415480" y="373367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Ex. 17:1-7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37CF11E-3DD6-4CB1-A5C3-682CCF31C71B}"/>
              </a:ext>
            </a:extLst>
          </p:cNvPr>
          <p:cNvSpPr txBox="1"/>
          <p:nvPr/>
        </p:nvSpPr>
        <p:spPr>
          <a:xfrm>
            <a:off x="4799856" y="3733674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Geen water -&gt; gemopper …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EFB2487-FA2A-43C4-97CB-BFA9C8EB4926}"/>
              </a:ext>
            </a:extLst>
          </p:cNvPr>
          <p:cNvSpPr txBox="1"/>
          <p:nvPr/>
        </p:nvSpPr>
        <p:spPr>
          <a:xfrm>
            <a:off x="1415480" y="456246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Ex. 32:1 – 33:11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79CA7115-6735-4418-9E50-BA674FC011C1}"/>
              </a:ext>
            </a:extLst>
          </p:cNvPr>
          <p:cNvSpPr txBox="1"/>
          <p:nvPr/>
        </p:nvSpPr>
        <p:spPr>
          <a:xfrm>
            <a:off x="4799856" y="4562466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Gouden kalf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537321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Num. 13:9,10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FD0E7FF5-CDFA-45BE-9474-C37CE5E08876}"/>
              </a:ext>
            </a:extLst>
          </p:cNvPr>
          <p:cNvSpPr txBox="1"/>
          <p:nvPr/>
        </p:nvSpPr>
        <p:spPr>
          <a:xfrm>
            <a:off x="4797216" y="5373216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Opstandig tegen de Here – Mozes en Aäron willen ze gaan stenigen …</a:t>
            </a:r>
          </a:p>
        </p:txBody>
      </p:sp>
    </p:spTree>
    <p:extLst>
      <p:ext uri="{BB962C8B-B14F-4D97-AF65-F5344CB8AC3E}">
        <p14:creationId xmlns:p14="http://schemas.microsoft.com/office/powerpoint/2010/main" val="144250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3" grpId="0"/>
      <p:bldP spid="17" grpId="0"/>
      <p:bldP spid="18" grpId="0"/>
      <p:bldP spid="19" grpId="0"/>
      <p:bldP spid="20" grpId="0"/>
      <p:bldP spid="23" grpId="0"/>
      <p:bldP spid="24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Ri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. 2:7-16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47F1167-6F5C-4D09-9B44-8DA642A4E5EC}"/>
              </a:ext>
            </a:extLst>
          </p:cNvPr>
          <p:cNvSpPr txBox="1"/>
          <p:nvPr/>
        </p:nvSpPr>
        <p:spPr>
          <a:xfrm>
            <a:off x="1415480" y="2896951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2 Kon. 17:5-8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A3511E4-8B53-4937-B169-06F7DA858F5E}"/>
              </a:ext>
            </a:extLst>
          </p:cNvPr>
          <p:cNvSpPr txBox="1"/>
          <p:nvPr/>
        </p:nvSpPr>
        <p:spPr>
          <a:xfrm>
            <a:off x="4799856" y="2060848"/>
            <a:ext cx="634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In de Richterentijd: afgoderij 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CC4E6BB-C34B-4F21-B2D8-262FF117B9F0}"/>
              </a:ext>
            </a:extLst>
          </p:cNvPr>
          <p:cNvSpPr txBox="1"/>
          <p:nvPr/>
        </p:nvSpPr>
        <p:spPr>
          <a:xfrm>
            <a:off x="4799856" y="2896951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Ballingschap naar Assyrië: </a:t>
            </a:r>
            <a:endParaRPr lang="nl-NL" sz="3200" dirty="0">
              <a:solidFill>
                <a:srgbClr val="F8A15A"/>
              </a:solidFill>
              <a:latin typeface="Berlin Sans FB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5085184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Neh. 9:33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FD0E7FF5-CDFA-45BE-9474-C37CE5E08876}"/>
              </a:ext>
            </a:extLst>
          </p:cNvPr>
          <p:cNvSpPr txBox="1"/>
          <p:nvPr/>
        </p:nvSpPr>
        <p:spPr>
          <a:xfrm>
            <a:off x="4797216" y="5085184"/>
            <a:ext cx="63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… U hebt getrouw gehandeld, maar wij hebben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goddeloos gehandeld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.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E8B0C8E5-EABF-4DF4-92EB-E95978C38E8E}"/>
              </a:ext>
            </a:extLst>
          </p:cNvPr>
          <p:cNvSpPr txBox="1"/>
          <p:nvPr/>
        </p:nvSpPr>
        <p:spPr>
          <a:xfrm>
            <a:off x="4799856" y="2890260"/>
            <a:ext cx="6343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                                           dit gebeurde omdat de Israëlieten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gezondigd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hadden tegen de HERE, hun God, …</a:t>
            </a:r>
          </a:p>
        </p:txBody>
      </p:sp>
    </p:spTree>
    <p:extLst>
      <p:ext uri="{BB962C8B-B14F-4D97-AF65-F5344CB8AC3E}">
        <p14:creationId xmlns:p14="http://schemas.microsoft.com/office/powerpoint/2010/main" val="302196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3" grpId="0"/>
      <p:bldP spid="17" grpId="0"/>
      <p:bldP spid="24" grpId="0"/>
      <p:bldP spid="25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Jer. 32:30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A3511E4-8B53-4937-B169-06F7DA858F5E}"/>
              </a:ext>
            </a:extLst>
          </p:cNvPr>
          <p:cNvSpPr txBox="1"/>
          <p:nvPr/>
        </p:nvSpPr>
        <p:spPr>
          <a:xfrm>
            <a:off x="4799856" y="2060848"/>
            <a:ext cx="6343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Want de Israëlieten en de Judeeërs hebben vanaf hun jeugd alleen gedaan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wat kwaad was in Mijn ogen.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4428401"/>
            <a:ext cx="9867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In de tijd van de Here Jezus leek het in Israël heel anders te zijn dan in de tijd van het Oude Testament …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00C13C3-F3AF-46F0-97B5-B538CF628EAA}"/>
              </a:ext>
            </a:extLst>
          </p:cNvPr>
          <p:cNvSpPr txBox="1"/>
          <p:nvPr/>
        </p:nvSpPr>
        <p:spPr>
          <a:xfrm>
            <a:off x="1412840" y="5708165"/>
            <a:ext cx="9867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Maar … is dat wel zo?</a:t>
            </a:r>
          </a:p>
        </p:txBody>
      </p:sp>
    </p:spTree>
    <p:extLst>
      <p:ext uri="{BB962C8B-B14F-4D97-AF65-F5344CB8AC3E}">
        <p14:creationId xmlns:p14="http://schemas.microsoft.com/office/powerpoint/2010/main" val="175760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4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Mc. 7:6b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A3511E4-8B53-4937-B169-06F7DA858F5E}"/>
              </a:ext>
            </a:extLst>
          </p:cNvPr>
          <p:cNvSpPr txBox="1"/>
          <p:nvPr/>
        </p:nvSpPr>
        <p:spPr>
          <a:xfrm>
            <a:off x="4799856" y="206084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Dit volk eert Mij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met de lippen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maar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hun hart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houdt zich ver bij Mij vandaan.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3789040"/>
            <a:ext cx="209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Matt. 8:10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4799856" y="3795731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Jezus zei tegen de mensen die bij Hem waren over de Romeinse hoofdman: 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B5C4FE4-CA64-446C-AAB6-31C105581094}"/>
              </a:ext>
            </a:extLst>
          </p:cNvPr>
          <p:cNvSpPr txBox="1"/>
          <p:nvPr/>
        </p:nvSpPr>
        <p:spPr>
          <a:xfrm>
            <a:off x="4799856" y="47598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                   Voorwaar, Ik zeg u: Ik heb zelfs in Israël zo’n groot geloof niet gevonden.</a:t>
            </a:r>
          </a:p>
        </p:txBody>
      </p:sp>
    </p:spTree>
    <p:extLst>
      <p:ext uri="{BB962C8B-B14F-4D97-AF65-F5344CB8AC3E}">
        <p14:creationId xmlns:p14="http://schemas.microsoft.com/office/powerpoint/2010/main" val="34702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24" grpId="0"/>
      <p:bldP spid="12" grpId="0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43174"/>
            <a:ext cx="9073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De Farizeeën,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schriftgeleerden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en oudsten houden zich aan de regels uit de Wet van Mozes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(voor zover ze dat ook werkelijk doen)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, maar Jezus vraagt meer!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3789040"/>
            <a:ext cx="209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Joh. 5:38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4799856" y="3789040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En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Zijn woord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hebt u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niet blijvend in u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omdat u Hem niet gelooft Die Hij gezonden heeft.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2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2040680"/>
            <a:ext cx="2234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Joh. 5:39,40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4799856" y="2040680"/>
            <a:ext cx="61926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U onderzoekt de Schriften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want u denkt daardoor eeuwig leven te hebben, en die zijn het die van Mij getuigen.</a:t>
            </a:r>
          </a:p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En toch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wilt u niet tot Mij komen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opdat u leven hebt.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85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2040680"/>
            <a:ext cx="2234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Matt. 17:17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4799856" y="2040680"/>
            <a:ext cx="61926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Jezus antwoordde en zei:                O,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ongelovig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en ontaard geslacht, hoelang zal Ik nog bij u zijn, hoelang zal Ik u nog verdragen?</a:t>
            </a:r>
          </a:p>
        </p:txBody>
      </p:sp>
    </p:spTree>
    <p:extLst>
      <p:ext uri="{BB962C8B-B14F-4D97-AF65-F5344CB8AC3E}">
        <p14:creationId xmlns:p14="http://schemas.microsoft.com/office/powerpoint/2010/main" val="124196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3420289"/>
            <a:ext cx="2234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Hand. 7:51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1443472" y="2040680"/>
            <a:ext cx="9405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Stefanus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getuigt ook van het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ongeloof van het volk Israël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vlak voordat hij gestenigd wordt: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9E724D1-D0C2-4503-9CE3-C516EA4F4066}"/>
              </a:ext>
            </a:extLst>
          </p:cNvPr>
          <p:cNvSpPr txBox="1"/>
          <p:nvPr/>
        </p:nvSpPr>
        <p:spPr>
          <a:xfrm>
            <a:off x="4799856" y="3424854"/>
            <a:ext cx="61926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>
                <a:solidFill>
                  <a:srgbClr val="F8A15A"/>
                </a:solidFill>
                <a:latin typeface="Berlin Sans FB" pitchFamily="34" charset="0"/>
              </a:rPr>
              <a:t>Hardnekkigen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en </a:t>
            </a:r>
            <a:r>
              <a:rPr lang="nl-NL" sz="3200" dirty="0" err="1">
                <a:solidFill>
                  <a:schemeClr val="bg1"/>
                </a:solidFill>
                <a:latin typeface="Berlin Sans FB" pitchFamily="34" charset="0"/>
              </a:rPr>
              <a:t>onbesnedenen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van hart en oren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u verzet u altijd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tegen de Heilige Geest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; zoals uw vaderen deden, zo doet u ook.</a:t>
            </a:r>
          </a:p>
        </p:txBody>
      </p:sp>
    </p:spTree>
    <p:extLst>
      <p:ext uri="{BB962C8B-B14F-4D97-AF65-F5344CB8AC3E}">
        <p14:creationId xmlns:p14="http://schemas.microsoft.com/office/powerpoint/2010/main" val="298521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3789040"/>
            <a:ext cx="2234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Rom. 9:6b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1443472" y="2040680"/>
            <a:ext cx="9621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Paulus getuigt tegen de Romeinen dat lang niet iedereen die van Abraham / Israël (dat is Jakob) afstamt ook het geloof van Abraham kent …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9E724D1-D0C2-4503-9CE3-C516EA4F4066}"/>
              </a:ext>
            </a:extLst>
          </p:cNvPr>
          <p:cNvSpPr txBox="1"/>
          <p:nvPr/>
        </p:nvSpPr>
        <p:spPr>
          <a:xfrm>
            <a:off x="4799856" y="3793605"/>
            <a:ext cx="6192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… want niet allen die uit Israël voortgekomen zijn,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zijn Israël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0168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3789040"/>
            <a:ext cx="2234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Rom. 9:7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1443472" y="2040680"/>
            <a:ext cx="9621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Paulus getuigt tegen de Romeinen dat lang niet iedereen die van Abraham / Israël (dat is Jakob) afstamt ook het geloof van Abraham kent …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9E724D1-D0C2-4503-9CE3-C516EA4F4066}"/>
              </a:ext>
            </a:extLst>
          </p:cNvPr>
          <p:cNvSpPr txBox="1"/>
          <p:nvPr/>
        </p:nvSpPr>
        <p:spPr>
          <a:xfrm>
            <a:off x="4799856" y="3793605"/>
            <a:ext cx="6192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Ook niet omdat zij Abrahams nageslacht zijn, zijn zij allen kinderen. Maar: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Alleen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dat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van Izak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zal uw nageslacht genoemd worden.</a:t>
            </a:r>
          </a:p>
        </p:txBody>
      </p:sp>
    </p:spTree>
    <p:extLst>
      <p:ext uri="{BB962C8B-B14F-4D97-AF65-F5344CB8AC3E}">
        <p14:creationId xmlns:p14="http://schemas.microsoft.com/office/powerpoint/2010/main" val="7245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3789040"/>
            <a:ext cx="2234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Rom. 9:8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B8987-1613-4E4B-9C45-B33B6564B0EE}"/>
              </a:ext>
            </a:extLst>
          </p:cNvPr>
          <p:cNvSpPr txBox="1"/>
          <p:nvPr/>
        </p:nvSpPr>
        <p:spPr>
          <a:xfrm>
            <a:off x="1443472" y="2040680"/>
            <a:ext cx="9621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Paulus getuigt tegen de Romeinen dat lang niet iedereen die van Abraham / Israël (dat is Jakob) afstamt ook het geloof van Abraham kent …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9E724D1-D0C2-4503-9CE3-C516EA4F4066}"/>
              </a:ext>
            </a:extLst>
          </p:cNvPr>
          <p:cNvSpPr txBox="1"/>
          <p:nvPr/>
        </p:nvSpPr>
        <p:spPr>
          <a:xfrm>
            <a:off x="4799856" y="3793605"/>
            <a:ext cx="61926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Dat is: niet de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kinderen van het vlees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 zijn kinderen van God,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maar de kinderen van de belofte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worden als nageslacht gerekend.</a:t>
            </a:r>
          </a:p>
        </p:txBody>
      </p:sp>
    </p:spTree>
    <p:extLst>
      <p:ext uri="{BB962C8B-B14F-4D97-AF65-F5344CB8AC3E}">
        <p14:creationId xmlns:p14="http://schemas.microsoft.com/office/powerpoint/2010/main" val="83140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10982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u="sng" dirty="0">
                <a:solidFill>
                  <a:schemeClr val="bg1"/>
                </a:solidFill>
                <a:latin typeface="Berlin Sans FB" pitchFamily="34" charset="0"/>
              </a:rPr>
              <a:t>in Jezus’ tijd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…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B14AADE-5DEA-4F35-848B-7A8D3B167417}"/>
              </a:ext>
            </a:extLst>
          </p:cNvPr>
          <p:cNvSpPr txBox="1"/>
          <p:nvPr/>
        </p:nvSpPr>
        <p:spPr>
          <a:xfrm>
            <a:off x="1412840" y="2051517"/>
            <a:ext cx="32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Rom. 9:8  </a:t>
            </a:r>
            <a:r>
              <a:rPr lang="nl-NL" sz="2400" dirty="0">
                <a:solidFill>
                  <a:schemeClr val="bg1"/>
                </a:solidFill>
                <a:latin typeface="Berlin Sans FB" pitchFamily="34" charset="0"/>
              </a:rPr>
              <a:t> </a:t>
            </a:r>
            <a:r>
              <a:rPr lang="nl-NL" sz="2000" dirty="0">
                <a:solidFill>
                  <a:schemeClr val="bg1"/>
                </a:solidFill>
                <a:latin typeface="Berlin Sans FB" pitchFamily="34" charset="0"/>
              </a:rPr>
              <a:t>(BasisBijbel)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9E724D1-D0C2-4503-9CE3-C516EA4F4066}"/>
              </a:ext>
            </a:extLst>
          </p:cNvPr>
          <p:cNvSpPr txBox="1"/>
          <p:nvPr/>
        </p:nvSpPr>
        <p:spPr>
          <a:xfrm>
            <a:off x="4799856" y="2056082"/>
            <a:ext cx="61926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Dat betekent dat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niet alle mensen die van Abraham afstammen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ook vanzelf kinderen van God zijn. Maar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alleen de mensen die nét zoveel als Abraham op Gods beloften vertrouwen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zijn kinderen van God … </a:t>
            </a:r>
          </a:p>
        </p:txBody>
      </p:sp>
    </p:spTree>
    <p:extLst>
      <p:ext uri="{BB962C8B-B14F-4D97-AF65-F5344CB8AC3E}">
        <p14:creationId xmlns:p14="http://schemas.microsoft.com/office/powerpoint/2010/main" val="359945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3941511"/>
            <a:ext cx="9577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Die bedekking gaat weg, wanneer iemand tot geloof komt in de Here Jezus Christus.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11545F7-A699-4F6A-99E4-B8229F67B59E}"/>
              </a:ext>
            </a:extLst>
          </p:cNvPr>
          <p:cNvSpPr txBox="1"/>
          <p:nvPr/>
        </p:nvSpPr>
        <p:spPr>
          <a:xfrm>
            <a:off x="1412840" y="2051517"/>
            <a:ext cx="9867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Dat Israël door de eeuwen heen tot op de dag van vandaag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‘ongelovig is’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, dat komt doordat er een bedekking op hun aangezicht ligt: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8A59C91-00F6-4CB7-B1B8-F5FBD12485DC}"/>
              </a:ext>
            </a:extLst>
          </p:cNvPr>
          <p:cNvSpPr txBox="1"/>
          <p:nvPr/>
        </p:nvSpPr>
        <p:spPr>
          <a:xfrm>
            <a:off x="1415480" y="5232102"/>
            <a:ext cx="9577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80%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van de Israëlisch in onze tijd is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seculier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(= niet religieus, godsdienstig, kerkelijk) …</a:t>
            </a:r>
          </a:p>
        </p:txBody>
      </p:sp>
    </p:spTree>
    <p:extLst>
      <p:ext uri="{BB962C8B-B14F-4D97-AF65-F5344CB8AC3E}">
        <p14:creationId xmlns:p14="http://schemas.microsoft.com/office/powerpoint/2010/main" val="132328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C9A7A1B8-8C3B-4FCF-ADC6-9B02B47D349D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258C3BA-045D-480C-8872-91D822D9961C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A79D901-FF84-427A-9383-04F74AE1BAA7}"/>
              </a:ext>
            </a:extLst>
          </p:cNvPr>
          <p:cNvSpPr txBox="1"/>
          <p:nvPr/>
        </p:nvSpPr>
        <p:spPr>
          <a:xfrm>
            <a:off x="586068" y="11899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   Het ongeloof van </a:t>
            </a:r>
            <a:r>
              <a:rPr lang="nl-NL" sz="4000" dirty="0">
                <a:solidFill>
                  <a:srgbClr val="F8A15A"/>
                </a:solidFill>
                <a:latin typeface="Berlin Sans FB" pitchFamily="34" charset="0"/>
              </a:rPr>
              <a:t>het volk Israël </a:t>
            </a:r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…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BFDE6BC-7941-401E-B7D5-84DC5AA30B09}"/>
              </a:ext>
            </a:extLst>
          </p:cNvPr>
          <p:cNvSpPr txBox="1"/>
          <p:nvPr/>
        </p:nvSpPr>
        <p:spPr>
          <a:xfrm>
            <a:off x="1415480" y="2051517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2 Cor. 3:15,16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A3511E4-8B53-4937-B169-06F7DA858F5E}"/>
              </a:ext>
            </a:extLst>
          </p:cNvPr>
          <p:cNvSpPr txBox="1"/>
          <p:nvPr/>
        </p:nvSpPr>
        <p:spPr>
          <a:xfrm>
            <a:off x="4799856" y="2069191"/>
            <a:ext cx="6343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Ja, tot op heden ligt er, wanneer Mozes </a:t>
            </a: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(= de boeken van Mozes: = Gen. - Deut.) </a:t>
            </a:r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gelezen wordt, een bedekking op hun hart. Maar wanneer het zich tot de Here bekeert, wordt de bedekking weggenomen.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60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983432" y="1189936"/>
            <a:ext cx="9577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/>
                </a:solidFill>
                <a:latin typeface="Berlin Sans FB" pitchFamily="34" charset="0"/>
              </a:rPr>
              <a:t>Hoe staat het met ons geloof?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373FADDE-1751-45C3-A5F7-337956F587D7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7A14881-AC5F-4D0C-A42D-1F490157A30C}"/>
              </a:ext>
            </a:extLst>
          </p:cNvPr>
          <p:cNvSpPr txBox="1"/>
          <p:nvPr/>
        </p:nvSpPr>
        <p:spPr>
          <a:xfrm>
            <a:off x="1415480" y="2132856"/>
            <a:ext cx="9433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- Hebben wij hetzelfde rotsvaste geloof als Abraham?</a:t>
            </a:r>
          </a:p>
          <a:p>
            <a:endParaRPr lang="nl-NL" sz="3200" dirty="0">
              <a:solidFill>
                <a:srgbClr val="F8A15A"/>
              </a:solidFill>
              <a:latin typeface="Berlin Sans FB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BA8757A-5004-42AC-B937-B95C417597EC}"/>
              </a:ext>
            </a:extLst>
          </p:cNvPr>
          <p:cNvSpPr txBox="1"/>
          <p:nvPr/>
        </p:nvSpPr>
        <p:spPr>
          <a:xfrm>
            <a:off x="1415480" y="342900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- Herkennen wij het ongeloof van het volk Israël?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0D70950-642E-4573-872D-71E252883A4A}"/>
              </a:ext>
            </a:extLst>
          </p:cNvPr>
          <p:cNvSpPr txBox="1"/>
          <p:nvPr/>
        </p:nvSpPr>
        <p:spPr>
          <a:xfrm>
            <a:off x="1507980" y="2708920"/>
            <a:ext cx="9793088" cy="7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_____________________________________________________</a:t>
            </a:r>
          </a:p>
          <a:p>
            <a:pPr>
              <a:lnSpc>
                <a:spcPts val="2500"/>
              </a:lnSpc>
            </a:pP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825D216-AACF-4C59-B7A0-8E1A1C66D2C4}"/>
              </a:ext>
            </a:extLst>
          </p:cNvPr>
          <p:cNvSpPr txBox="1"/>
          <p:nvPr/>
        </p:nvSpPr>
        <p:spPr>
          <a:xfrm>
            <a:off x="1502934" y="4077072"/>
            <a:ext cx="9793088" cy="7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_____________________________________________________</a:t>
            </a:r>
          </a:p>
          <a:p>
            <a:pPr>
              <a:lnSpc>
                <a:spcPts val="2500"/>
              </a:lnSpc>
            </a:pP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240D356-A80A-CBE2-7589-9699D6AA27B6}"/>
              </a:ext>
            </a:extLst>
          </p:cNvPr>
          <p:cNvSpPr txBox="1"/>
          <p:nvPr/>
        </p:nvSpPr>
        <p:spPr>
          <a:xfrm>
            <a:off x="1466782" y="4941168"/>
            <a:ext cx="974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- Kunnen wij ook zeggen: Welk een Vriend is onze Jezus?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3136175-455F-4326-8B3D-513BB6CD08E9}"/>
              </a:ext>
            </a:extLst>
          </p:cNvPr>
          <p:cNvSpPr txBox="1"/>
          <p:nvPr/>
        </p:nvSpPr>
        <p:spPr>
          <a:xfrm>
            <a:off x="1496819" y="5780653"/>
            <a:ext cx="9793088" cy="7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_____________________________________________________</a:t>
            </a:r>
          </a:p>
          <a:p>
            <a:pPr>
              <a:lnSpc>
                <a:spcPts val="2500"/>
              </a:lnSpc>
            </a:pP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A332BDA-20DF-4CD0-BB6D-C75F4268CF50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DA28ACE-0338-4525-891D-155659810F01}"/>
              </a:ext>
            </a:extLst>
          </p:cNvPr>
          <p:cNvSpPr txBox="1"/>
          <p:nvPr/>
        </p:nvSpPr>
        <p:spPr>
          <a:xfrm>
            <a:off x="1468826" y="5517232"/>
            <a:ext cx="974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lin Sans FB" pitchFamily="34" charset="0"/>
              </a:rPr>
              <a:t>  Jak. 2:23  ‘… en hij werd een vriend van God genoemd.’</a:t>
            </a:r>
          </a:p>
        </p:txBody>
      </p:sp>
    </p:spTree>
    <p:extLst>
      <p:ext uri="{BB962C8B-B14F-4D97-AF65-F5344CB8AC3E}">
        <p14:creationId xmlns:p14="http://schemas.microsoft.com/office/powerpoint/2010/main" val="53595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  <p:bldP spid="2" grpId="0"/>
      <p:bldP spid="13" grpId="0"/>
      <p:bldP spid="1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47A857D-2D08-46EC-A437-9045C8258701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11AFCDA-3673-4D00-800B-E0A9EAC83DC2}"/>
              </a:ext>
            </a:extLst>
          </p:cNvPr>
          <p:cNvSpPr txBox="1"/>
          <p:nvPr/>
        </p:nvSpPr>
        <p:spPr>
          <a:xfrm>
            <a:off x="1002286" y="1288889"/>
            <a:ext cx="40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Zondag 26 nov. 2023 :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1487488" y="2132856"/>
            <a:ext cx="8856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dirty="0">
                <a:solidFill>
                  <a:schemeClr val="bg1"/>
                </a:solidFill>
                <a:latin typeface="Berlin Sans FB" pitchFamily="34" charset="0"/>
              </a:rPr>
              <a:t>Het geloof van Abraham en het ongeloof van Israël 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AB7586E-8B48-42FD-83DD-DC81B37C4C57}"/>
              </a:ext>
            </a:extLst>
          </p:cNvPr>
          <p:cNvSpPr txBox="1"/>
          <p:nvPr/>
        </p:nvSpPr>
        <p:spPr>
          <a:xfrm>
            <a:off x="1487488" y="4212377"/>
            <a:ext cx="907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Vragen ???</a:t>
            </a:r>
            <a:endParaRPr lang="nl-NL" sz="3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D8ECEB3-E626-479E-ABD6-07E660373677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</p:spTree>
    <p:extLst>
      <p:ext uri="{BB962C8B-B14F-4D97-AF65-F5344CB8AC3E}">
        <p14:creationId xmlns:p14="http://schemas.microsoft.com/office/powerpoint/2010/main" val="3663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10B83A2-F9E7-48DC-B6F6-665041B2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" y="0"/>
            <a:ext cx="12197897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641FA88-3EC8-485B-A6A2-75D268515B48}"/>
              </a:ext>
            </a:extLst>
          </p:cNvPr>
          <p:cNvSpPr/>
          <p:nvPr/>
        </p:nvSpPr>
        <p:spPr>
          <a:xfrm>
            <a:off x="407368" y="24422"/>
            <a:ext cx="7102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cap="all" dirty="0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 bijbel gaat open …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47A857D-2D08-46EC-A437-9045C8258701}"/>
              </a:ext>
            </a:extLst>
          </p:cNvPr>
          <p:cNvSpPr/>
          <p:nvPr/>
        </p:nvSpPr>
        <p:spPr>
          <a:xfrm rot="5400000">
            <a:off x="9001689" y="3551676"/>
            <a:ext cx="5647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nl-NL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In 7 avonden het oude en nieuwe testament door</a:t>
            </a:r>
          </a:p>
        </p:txBody>
      </p:sp>
      <p:sp>
        <p:nvSpPr>
          <p:cNvPr id="6" name="Afgeronde rechthoek 4">
            <a:extLst>
              <a:ext uri="{FF2B5EF4-FFF2-40B4-BE49-F238E27FC236}">
                <a16:creationId xmlns:a16="http://schemas.microsoft.com/office/drawing/2014/main" id="{01C7BC57-9228-472D-A463-B57D98E859C7}"/>
              </a:ext>
            </a:extLst>
          </p:cNvPr>
          <p:cNvSpPr/>
          <p:nvPr/>
        </p:nvSpPr>
        <p:spPr>
          <a:xfrm>
            <a:off x="623392" y="1091356"/>
            <a:ext cx="10585176" cy="5433988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11AFCDA-3673-4D00-800B-E0A9EAC83DC2}"/>
              </a:ext>
            </a:extLst>
          </p:cNvPr>
          <p:cNvSpPr txBox="1"/>
          <p:nvPr/>
        </p:nvSpPr>
        <p:spPr>
          <a:xfrm>
            <a:off x="1002286" y="1288889"/>
            <a:ext cx="8982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8A15A"/>
                </a:solidFill>
                <a:latin typeface="Berlin Sans FB" pitchFamily="34" charset="0"/>
              </a:rPr>
              <a:t>De volgende avond  is D.V. zondag 28 jan. 2024: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825C6FC-D8FF-4499-9709-92B65BA3C0CE}"/>
              </a:ext>
            </a:extLst>
          </p:cNvPr>
          <p:cNvSpPr txBox="1"/>
          <p:nvPr/>
        </p:nvSpPr>
        <p:spPr>
          <a:xfrm>
            <a:off x="1055440" y="2320424"/>
            <a:ext cx="10081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200" dirty="0">
                <a:solidFill>
                  <a:schemeClr val="bg1"/>
                </a:solidFill>
                <a:latin typeface="Berlin Sans FB" pitchFamily="34" charset="0"/>
              </a:rPr>
              <a:t>Profeteren tegen dovemansoren …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2C58BEF-834F-4505-9B72-E400D9B43F54}"/>
              </a:ext>
            </a:extLst>
          </p:cNvPr>
          <p:cNvSpPr txBox="1"/>
          <p:nvPr/>
        </p:nvSpPr>
        <p:spPr>
          <a:xfrm rot="16200000">
            <a:off x="-2631231" y="365576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Berlin Sans FB" pitchFamily="34" charset="0"/>
              </a:rPr>
              <a:t>Avond 3   -   Het geloof van Abraham en het ongeloof van Israël …</a:t>
            </a:r>
          </a:p>
        </p:txBody>
      </p:sp>
    </p:spTree>
    <p:extLst>
      <p:ext uri="{BB962C8B-B14F-4D97-AF65-F5344CB8AC3E}">
        <p14:creationId xmlns:p14="http://schemas.microsoft.com/office/powerpoint/2010/main" val="177323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9794</TotalTime>
  <Words>3979</Words>
  <Application>Microsoft Office PowerPoint</Application>
  <PresentationFormat>Breedbeeld</PresentationFormat>
  <Paragraphs>389</Paragraphs>
  <Slides>51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51</vt:i4>
      </vt:variant>
    </vt:vector>
  </HeadingPairs>
  <TitlesOfParts>
    <vt:vector size="56" baseType="lpstr">
      <vt:lpstr>Arial</vt:lpstr>
      <vt:lpstr>Berlin Sans FB</vt:lpstr>
      <vt:lpstr>Calibri</vt:lpstr>
      <vt:lpstr>Times New Roman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J. van der Zeeuw</dc:creator>
  <cp:lastModifiedBy>Jaap van der Zeeuw</cp:lastModifiedBy>
  <cp:revision>245</cp:revision>
  <cp:lastPrinted>2023-10-26T08:20:32Z</cp:lastPrinted>
  <dcterms:created xsi:type="dcterms:W3CDTF">2012-12-28T09:15:20Z</dcterms:created>
  <dcterms:modified xsi:type="dcterms:W3CDTF">2023-11-17T13:54:39Z</dcterms:modified>
</cp:coreProperties>
</file>